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6" r:id="rId5"/>
    <p:sldId id="257" r:id="rId6"/>
    <p:sldId id="258" r:id="rId7"/>
  </p:sldIdLst>
  <p:sldSz cx="9906000" cy="6858000" type="A4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30A0"/>
    <a:srgbClr val="008000"/>
    <a:srgbClr val="3366FF"/>
    <a:srgbClr val="9BD4FF"/>
    <a:srgbClr val="CE2878"/>
    <a:srgbClr val="FF0066"/>
    <a:srgbClr val="0070C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464139-01C4-4CFF-798E-7AEE00182660}" v="16" dt="2025-02-17T12:31:11.2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446" y="7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4" cy="496570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4" y="0"/>
            <a:ext cx="2944284" cy="496570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r">
              <a:defRPr sz="1200"/>
            </a:lvl1pPr>
          </a:lstStyle>
          <a:p>
            <a:fld id="{AE8D67DB-3450-459A-A340-5ECEBF9D1B28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8025" y="744538"/>
            <a:ext cx="537845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85" tIns="45642" rIns="91285" bIns="45642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7416"/>
            <a:ext cx="5435600" cy="4469130"/>
          </a:xfrm>
          <a:prstGeom prst="rect">
            <a:avLst/>
          </a:prstGeom>
        </p:spPr>
        <p:txBody>
          <a:bodyPr vert="horz" lIns="91285" tIns="45642" rIns="91285" bIns="4564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4284" cy="496570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4" y="9433107"/>
            <a:ext cx="2944284" cy="496570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r">
              <a:defRPr sz="1200"/>
            </a:lvl1pPr>
          </a:lstStyle>
          <a:p>
            <a:fld id="{B2E85932-42F1-4611-9FD8-49D2B6526E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722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08025" y="744538"/>
            <a:ext cx="5378450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85932-42F1-4611-9FD8-49D2B6526E5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363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85932-42F1-4611-9FD8-49D2B6526E5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959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112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670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7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532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679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18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3335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96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808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355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479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14DA3-92DD-4392-8228-A884B97444EF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282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2.png"/><Relationship Id="rId3" Type="http://schemas.openxmlformats.org/officeDocument/2006/relationships/image" Target="../media/image16.png"/><Relationship Id="rId7" Type="http://schemas.openxmlformats.org/officeDocument/2006/relationships/image" Target="../media/image13.png"/><Relationship Id="rId12" Type="http://schemas.openxmlformats.org/officeDocument/2006/relationships/image" Target="../media/image9.png"/><Relationship Id="rId17" Type="http://schemas.openxmlformats.org/officeDocument/2006/relationships/image" Target="../media/image17.png"/><Relationship Id="rId2" Type="http://schemas.openxmlformats.org/officeDocument/2006/relationships/image" Target="../media/image15.png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3.png"/><Relationship Id="rId5" Type="http://schemas.openxmlformats.org/officeDocument/2006/relationships/image" Target="../media/image11.png"/><Relationship Id="rId15" Type="http://schemas.openxmlformats.org/officeDocument/2006/relationships/image" Target="../media/image4.png"/><Relationship Id="rId10" Type="http://schemas.openxmlformats.org/officeDocument/2006/relationships/image" Target="../media/image5.png"/><Relationship Id="rId4" Type="http://schemas.openxmlformats.org/officeDocument/2006/relationships/image" Target="../media/image14.png"/><Relationship Id="rId9" Type="http://schemas.openxmlformats.org/officeDocument/2006/relationships/image" Target="../media/image6.png"/><Relationship Id="rId1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5.png"/><Relationship Id="rId18" Type="http://schemas.openxmlformats.org/officeDocument/2006/relationships/image" Target="../media/image17.png"/><Relationship Id="rId3" Type="http://schemas.openxmlformats.org/officeDocument/2006/relationships/image" Target="../media/image10.png"/><Relationship Id="rId7" Type="http://schemas.openxmlformats.org/officeDocument/2006/relationships/image" Target="../media/image6.png"/><Relationship Id="rId12" Type="http://schemas.openxmlformats.org/officeDocument/2006/relationships/image" Target="../media/image3.png"/><Relationship Id="rId17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2.png"/><Relationship Id="rId5" Type="http://schemas.openxmlformats.org/officeDocument/2006/relationships/image" Target="../media/image9.png"/><Relationship Id="rId15" Type="http://schemas.openxmlformats.org/officeDocument/2006/relationships/image" Target="../media/image13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1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2219438" y="91443"/>
            <a:ext cx="2565348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9pPr>
          </a:lstStyle>
          <a:p>
            <a:r>
              <a:rPr lang="en-GB" sz="2000">
                <a:solidFill>
                  <a:srgbClr val="3366FF"/>
                </a:solidFill>
                <a:latin typeface="Impact"/>
                <a:ea typeface="ヒラギノ角ゴ Pro W3"/>
              </a:rPr>
              <a:t>ACOMB FIRST SCHOOL </a:t>
            </a:r>
            <a:endParaRPr lang="en-US" sz="2000">
              <a:solidFill>
                <a:srgbClr val="3366FF"/>
              </a:solidFill>
              <a:cs typeface="Arial"/>
            </a:endParaRPr>
          </a:p>
          <a:p>
            <a:r>
              <a:rPr lang="en-GB" sz="2000">
                <a:solidFill>
                  <a:srgbClr val="3366FF"/>
                </a:solidFill>
                <a:latin typeface="Impact"/>
                <a:ea typeface="ヒラギノ角ゴ Pro W3"/>
              </a:rPr>
              <a:t>WINTER MENU 2024/2025</a:t>
            </a:r>
            <a:endParaRPr lang="en-GB" sz="2000">
              <a:solidFill>
                <a:srgbClr val="3366FF"/>
              </a:solidFill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3138268"/>
              </p:ext>
            </p:extLst>
          </p:nvPr>
        </p:nvGraphicFramePr>
        <p:xfrm>
          <a:off x="266983" y="1491270"/>
          <a:ext cx="9474155" cy="4375439"/>
        </p:xfrm>
        <a:graphic>
          <a:graphicData uri="http://schemas.openxmlformats.org/drawingml/2006/table">
            <a:tbl>
              <a:tblPr/>
              <a:tblGrid>
                <a:gridCol w="10941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92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80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36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000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89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96303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 dirty="0">
                          <a:solidFill>
                            <a:srgbClr val="FFFFFF"/>
                          </a:solidFill>
                          <a:effectLst/>
                          <a:latin typeface="Impact" panose="020B0806030902050204" pitchFamily="34" charset="0"/>
                        </a:rPr>
                        <a:t>WEEK 1</a:t>
                      </a:r>
                    </a:p>
                  </a:txBody>
                  <a:tcPr marL="38206" marR="38206" marT="35267" marB="3526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2000" kern="1400" dirty="0">
                          <a:solidFill>
                            <a:srgbClr val="FFFFFF"/>
                          </a:solidFill>
                          <a:effectLst/>
                          <a:latin typeface="Impact" panose="020B0806030902050204" pitchFamily="34" charset="0"/>
                        </a:rPr>
                        <a:t>Monday</a:t>
                      </a:r>
                      <a:endParaRPr lang="en-GB" sz="2000" kern="1400" dirty="0">
                        <a:solidFill>
                          <a:srgbClr val="000000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38205" marR="38205" marT="35267" marB="35267">
                    <a:lnL w="12700">
                      <a:solidFill>
                        <a:srgbClr val="FFFFFF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 dirty="0">
                          <a:solidFill>
                            <a:srgbClr val="FFFFFF"/>
                          </a:solidFill>
                          <a:effectLst/>
                          <a:latin typeface="Impact" panose="020B0806030902050204" pitchFamily="34" charset="0"/>
                        </a:rPr>
                        <a:t>Tuesday</a:t>
                      </a:r>
                      <a:endParaRPr lang="en-GB" sz="2000" kern="1400" dirty="0">
                        <a:solidFill>
                          <a:srgbClr val="000000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 dirty="0">
                          <a:solidFill>
                            <a:srgbClr val="FFFFFF"/>
                          </a:solidFill>
                          <a:effectLst/>
                          <a:latin typeface="Impact" panose="020B0806030902050204" pitchFamily="34" charset="0"/>
                        </a:rPr>
                        <a:t>Wednesday</a:t>
                      </a:r>
                      <a:endParaRPr lang="en-GB" sz="2000" kern="1400" dirty="0">
                        <a:solidFill>
                          <a:srgbClr val="000000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 dirty="0">
                          <a:solidFill>
                            <a:srgbClr val="FFFFFF"/>
                          </a:solidFill>
                          <a:effectLst/>
                          <a:latin typeface="Impact" panose="020B0806030902050204" pitchFamily="34" charset="0"/>
                        </a:rPr>
                        <a:t>Thursday</a:t>
                      </a:r>
                      <a:endParaRPr lang="en-GB" sz="2000" kern="1400" dirty="0">
                        <a:solidFill>
                          <a:srgbClr val="000000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 dirty="0">
                          <a:solidFill>
                            <a:srgbClr val="FFFFFF"/>
                          </a:solidFill>
                          <a:effectLst/>
                          <a:latin typeface="Impact" panose="020B0806030902050204" pitchFamily="34" charset="0"/>
                        </a:rPr>
                        <a:t>Friday </a:t>
                      </a:r>
                      <a:endParaRPr lang="en-GB" sz="2000" kern="1400" dirty="0">
                        <a:solidFill>
                          <a:srgbClr val="000000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1420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400" dirty="0">
                          <a:solidFill>
                            <a:srgbClr val="FFFFFF"/>
                          </a:solidFill>
                          <a:effectLst/>
                          <a:latin typeface="Impact" panose="020B0806030902050204" pitchFamily="34" charset="0"/>
                        </a:rPr>
                        <a:t>Main Course Choices</a:t>
                      </a:r>
                      <a:endParaRPr lang="en-GB" sz="1400" kern="1400" dirty="0">
                        <a:solidFill>
                          <a:srgbClr val="000000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200" b="1" kern="140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Spaghetti Bolognaise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200" b="1" kern="140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200" b="1" kern="140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Quorn Bolognaise</a:t>
                      </a: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kern="140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Pork Casserole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200" b="1" kern="140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200" b="1" kern="140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Quorn Casserole</a:t>
                      </a: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kern="140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Fish cakes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200" b="1" kern="140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200" b="1" kern="140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Veggie Nuggets</a:t>
                      </a: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200" b="1" kern="140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200" b="1" kern="1400" dirty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T</a:t>
                      </a:r>
                      <a:r>
                        <a:rPr lang="en-GB" sz="1200" b="1" kern="140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omato &amp; Basil Pasta Bake</a:t>
                      </a: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200" b="1" kern="140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kern="140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Cheese &amp; Tomato Pizza</a:t>
                      </a: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766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400" dirty="0">
                          <a:solidFill>
                            <a:srgbClr val="FFFFFF"/>
                          </a:solidFill>
                          <a:effectLst/>
                          <a:latin typeface="Impact" panose="020B0806030902050204" pitchFamily="34" charset="0"/>
                        </a:rPr>
                        <a:t>POTATOES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kern="1400" dirty="0">
                          <a:solidFill>
                            <a:srgbClr val="FFFFFF"/>
                          </a:solidFill>
                          <a:effectLst/>
                          <a:latin typeface="Impact" panose="020B0806030902050204" pitchFamily="34" charset="0"/>
                        </a:rPr>
                        <a:t>PASTA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kern="1400" dirty="0">
                          <a:solidFill>
                            <a:srgbClr val="FFFFFF"/>
                          </a:solidFill>
                          <a:effectLst/>
                          <a:latin typeface="Impact" panose="020B0806030902050204" pitchFamily="34" charset="0"/>
                        </a:rPr>
                        <a:t>RICE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200" b="1" kern="1400" dirty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 </a:t>
                      </a:r>
                      <a:br>
                        <a:rPr lang="en-GB" sz="1200" b="1" kern="1400" dirty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</a:br>
                      <a:r>
                        <a:rPr lang="en-GB" sz="1200" b="1" kern="140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Garlic Bread</a:t>
                      </a:r>
                    </a:p>
                  </a:txBody>
                  <a:tcPr marL="38205" marR="38205" marT="35267" marB="35267" anchor="ctr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kern="140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Creamed Potatoes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kern="140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Smilies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kern="140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Crusty Bread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kern="140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Chips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6303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400" dirty="0">
                          <a:solidFill>
                            <a:schemeClr val="bg1"/>
                          </a:solidFill>
                          <a:effectLst/>
                          <a:latin typeface="Impact" panose="020B0806030902050204" pitchFamily="34" charset="0"/>
                        </a:rPr>
                        <a:t>VEGETABLES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Seasonal Vegetables</a:t>
                      </a:r>
                    </a:p>
                  </a:txBody>
                  <a:tcPr marL="38205" marR="38205" marT="35267" marB="35267" anchor="ctr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Seasonal Vegetables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1" kern="140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Seasonal Vegetables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1" kern="140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Seasonal Vegetables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1" kern="140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Seasonal Vegetables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1" kern="140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613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400" dirty="0">
                          <a:solidFill>
                            <a:srgbClr val="FFFFFF"/>
                          </a:solidFill>
                          <a:effectLst/>
                          <a:latin typeface="Impact" panose="020B0806030902050204" pitchFamily="34" charset="0"/>
                        </a:rPr>
                        <a:t>SALAD BAR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Seasonal Salad</a:t>
                      </a:r>
                    </a:p>
                  </a:txBody>
                  <a:tcPr marL="38205" marR="38205" marT="35267" marB="35267" anchor="ctr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Seasonal Salad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1" kern="140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Seasonal Salad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1" kern="140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Seasonal Salad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1" kern="140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Seasonal Salad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1" kern="140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7138"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kern="1400" dirty="0">
                          <a:solidFill>
                            <a:srgbClr val="FFFFFF"/>
                          </a:solidFill>
                          <a:effectLst/>
                          <a:latin typeface="Impact" panose="020B0806030902050204" pitchFamily="34" charset="0"/>
                        </a:rPr>
                        <a:t>DESERTS</a:t>
                      </a:r>
                    </a:p>
                  </a:txBody>
                  <a:tcPr marL="38205" marR="38205" marT="35267" marB="35267" anchor="ctr">
                    <a:lnL w="12700">
                      <a:solidFill>
                        <a:srgbClr val="FFFFFF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Lemon Brownie</a:t>
                      </a: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Chocolate Orange Sponge</a:t>
                      </a:r>
                    </a:p>
                  </a:txBody>
                  <a:tcPr marL="38205" marR="38205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chemeClr val="bg1"/>
                      </a:solidFill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Iced Sponge with Custard</a:t>
                      </a: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Rice Pudding with Jam</a:t>
                      </a: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Homemade Biscuit</a:t>
                      </a: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590253"/>
                  </a:ext>
                </a:extLst>
              </a:tr>
            </a:tbl>
          </a:graphicData>
        </a:graphic>
      </p:graphicFrame>
      <p:pic>
        <p:nvPicPr>
          <p:cNvPr id="1040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72798" y="572225"/>
            <a:ext cx="153214" cy="158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C:\Users\Karen.Dickinson\AppData\Local\Microsoft\Windows\Temporary Internet Files\Content.Outlook\5TACJGBN\047 Lupin.bm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09323" y="2095181"/>
            <a:ext cx="157488" cy="160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C:\Users\Karen.Dickinson\AppData\Local\Microsoft\Windows\Temporary Internet Files\Content.Outlook\5TACJGBN\047 crustaceans.bm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33951" y="1834343"/>
            <a:ext cx="170897" cy="169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C:\Users\Karen.Dickinson\AppData\Local\Microsoft\Windows\Temporary Internet Files\Content.Outlook\5TACJGBN\047 fish.bmp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36550" y="1151444"/>
            <a:ext cx="170897" cy="174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36549" y="1596624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C:\Users\Karen.Dickinson\AppData\Local\Microsoft\Windows\Temporary Internet Files\Content.Outlook\5TACJGBN\047 molluscs.bmp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5019" y="1376618"/>
            <a:ext cx="174678" cy="178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C:\Users\Karen.Dickinson\AppData\Local\Microsoft\Windows\Temporary Internet Files\Content.Outlook\5TACJGBN\047 peanuts.bmp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0055" y="1376618"/>
            <a:ext cx="151739" cy="153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C:\Users\Karen.Dickinson\AppData\Local\Microsoft\Windows\Temporary Internet Files\Content.Outlook\5TACJGBN\047 nuts.bmp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0055" y="1589707"/>
            <a:ext cx="158803" cy="164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C:\Users\Karen.Dickinson\AppData\Local\Microsoft\Windows\Temporary Internet Files\Content.Outlook\5TACJGBN\047 mustard.bmp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6346" y="1834343"/>
            <a:ext cx="159784" cy="162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C:\Users\Karen.Dickinson\AppData\Local\Microsoft\Windows\Temporary Internet Files\Content.Outlook\5TACJGBN\047 sulphur dioxide.bmp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1656" y="2083299"/>
            <a:ext cx="150404" cy="153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C:\Users\Karen.Dickinson\AppData\Local\Microsoft\Windows\Temporary Internet Files\Content.Outlook\5TACJGBN\047 eggs.bmp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6574" y="1186496"/>
            <a:ext cx="180239" cy="18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7203" y="886520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7" name="Picture 33" descr="C:\Users\Karen.Dickinson\AppData\Local\Microsoft\Windows\Temporary Internet Files\Content.Outlook\5TACJGBN\047 soybeans.bmp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7203" y="691734"/>
            <a:ext cx="159678" cy="159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8" name="Picture 34" descr="C:\Users\Karen.Dickinson\AppData\Local\Microsoft\Windows\Temporary Internet Files\Content.Outlook\5TACJGBN\047 sesame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76725" y="952330"/>
            <a:ext cx="168811" cy="175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9" name="Picture 35" descr="C:\Users\Karen.Dickinson\AppData\Local\Microsoft\Windows\Temporary Internet Files\Content.Outlook\5TACJGBN\047 celery.bmp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2786" y="746966"/>
            <a:ext cx="168473" cy="167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9642" y="2382879"/>
            <a:ext cx="153672" cy="15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4264" y="2445430"/>
            <a:ext cx="153672" cy="15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5954" y="2880993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0777" y="5596704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4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1258" y="5595560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5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9533" y="5595560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6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4601" y="5597708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7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7035" y="5595338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2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7677" y="154574"/>
            <a:ext cx="181719" cy="187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" name="Picture 35" descr="C:\Users\Karen.Dickinson\AppData\Local\Microsoft\Windows\Temporary Internet Files\Content.Outlook\5TACJGBN\047 celery.bmp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8800" y="379039"/>
            <a:ext cx="168473" cy="167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4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5755" y="612100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5" name="Picture 21" descr="C:\Users\Karen.Dickinson\AppData\Local\Microsoft\Windows\Temporary Internet Files\Content.Outlook\5TACJGBN\047 crustaceans.bm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1510" y="829997"/>
            <a:ext cx="170897" cy="169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7" name="TextBox 146"/>
          <p:cNvSpPr txBox="1"/>
          <p:nvPr/>
        </p:nvSpPr>
        <p:spPr>
          <a:xfrm>
            <a:off x="5198536" y="102040"/>
            <a:ext cx="1299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Homemade Dish</a:t>
            </a:r>
          </a:p>
        </p:txBody>
      </p:sp>
      <p:pic>
        <p:nvPicPr>
          <p:cNvPr id="148" name="Picture 30" descr="C:\Users\Karen.Dickinson\AppData\Local\Microsoft\Windows\Temporary Internet Files\Content.Outlook\5TACJGBN\047 eggs.bmp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7265" y="1067040"/>
            <a:ext cx="180239" cy="18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9" name="Picture 23" descr="C:\Users\Karen.Dickinson\AppData\Local\Microsoft\Windows\Temporary Internet Files\Content.Outlook\5TACJGBN\047 fish.bmp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7265" y="1278305"/>
            <a:ext cx="199730" cy="203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0" name="Picture 18" descr="C:\Users\Karen.Dickinson\AppData\Local\Microsoft\Windows\Temporary Internet Files\Content.Outlook\5TACJGBN\047 Lupin.bm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9603" y="134207"/>
            <a:ext cx="157488" cy="160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1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7769" y="342043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2" name="Picture 25" descr="C:\Users\Karen.Dickinson\AppData\Local\Microsoft\Windows\Temporary Internet Files\Content.Outlook\5TACJGBN\047 molluscs.bmp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868" y="586132"/>
            <a:ext cx="174678" cy="178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" name="Picture 28" descr="C:\Users\Karen.Dickinson\AppData\Local\Microsoft\Windows\Temporary Internet Files\Content.Outlook\5TACJGBN\047 mustard.bmp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8173" y="812296"/>
            <a:ext cx="159784" cy="162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4" name="Picture 27" descr="C:\Users\Karen.Dickinson\AppData\Local\Microsoft\Windows\Temporary Internet Files\Content.Outlook\5TACJGBN\047 nuts.bmp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7880" y="1032572"/>
            <a:ext cx="158803" cy="164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5" name="Picture 26" descr="C:\Users\Karen.Dickinson\AppData\Local\Microsoft\Windows\Temporary Internet Files\Content.Outlook\5TACJGBN\047 peanuts.bmp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3894" y="1253518"/>
            <a:ext cx="151739" cy="153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6" name="Picture 34" descr="C:\Users\Karen.Dickinson\AppData\Local\Microsoft\Windows\Temporary Internet Files\Content.Outlook\5TACJGBN\047 sesame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7586" y="145285"/>
            <a:ext cx="168811" cy="175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7" name="Picture 33" descr="C:\Users\Karen.Dickinson\AppData\Local\Microsoft\Windows\Temporary Internet Files\Content.Outlook\5TACJGBN\047 soybeans.bmp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1958" y="397822"/>
            <a:ext cx="159678" cy="159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8" name="Picture 29" descr="C:\Users\Karen.Dickinson\AppData\Local\Microsoft\Windows\Temporary Internet Files\Content.Outlook\5TACJGBN\047 sulphur dioxide.bmp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8916" y="639259"/>
            <a:ext cx="150404" cy="153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9" name="TextBox 158"/>
          <p:cNvSpPr txBox="1"/>
          <p:nvPr/>
        </p:nvSpPr>
        <p:spPr>
          <a:xfrm>
            <a:off x="5207485" y="324511"/>
            <a:ext cx="15079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Celery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5207485" y="555871"/>
            <a:ext cx="18395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Cereals Containing Gluten 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5226274" y="785619"/>
            <a:ext cx="16716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Crustaceans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5240297" y="1001306"/>
            <a:ext cx="16716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Eggs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7161207" y="65044"/>
            <a:ext cx="11147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err="1"/>
              <a:t>Lupin</a:t>
            </a:r>
            <a:endParaRPr lang="en-GB" sz="1200" b="1"/>
          </a:p>
        </p:txBody>
      </p:sp>
      <p:sp>
        <p:nvSpPr>
          <p:cNvPr id="146" name="TextBox 145"/>
          <p:cNvSpPr txBox="1"/>
          <p:nvPr/>
        </p:nvSpPr>
        <p:spPr>
          <a:xfrm>
            <a:off x="7161207" y="295151"/>
            <a:ext cx="11158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Milk-Dairy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7130501" y="540180"/>
            <a:ext cx="11256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 Molluscs</a:t>
            </a:r>
          </a:p>
        </p:txBody>
      </p:sp>
      <p:sp>
        <p:nvSpPr>
          <p:cNvPr id="163" name="TextBox 162"/>
          <p:cNvSpPr txBox="1"/>
          <p:nvPr/>
        </p:nvSpPr>
        <p:spPr>
          <a:xfrm>
            <a:off x="7119747" y="755573"/>
            <a:ext cx="11181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 Mustard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7165010" y="974322"/>
            <a:ext cx="11651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Nuts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7165010" y="1181891"/>
            <a:ext cx="11367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Peanuts</a:t>
            </a:r>
          </a:p>
        </p:txBody>
      </p:sp>
      <p:sp>
        <p:nvSpPr>
          <p:cNvPr id="166" name="TextBox 165"/>
          <p:cNvSpPr txBox="1"/>
          <p:nvPr/>
        </p:nvSpPr>
        <p:spPr>
          <a:xfrm>
            <a:off x="8301797" y="90444"/>
            <a:ext cx="12021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Sesame Seeds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8286166" y="345323"/>
            <a:ext cx="1192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 Soya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8294118" y="561650"/>
            <a:ext cx="13203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Sulphur Dioxide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5240297" y="1238118"/>
            <a:ext cx="16716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Fish</a:t>
            </a:r>
          </a:p>
        </p:txBody>
      </p:sp>
      <p:pic>
        <p:nvPicPr>
          <p:cNvPr id="92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9913" y="2926558"/>
            <a:ext cx="170233" cy="175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3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691" y="2454506"/>
            <a:ext cx="170233" cy="169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" name="Picture 28" descr="C:\Users\Karen.Dickinson\AppData\Local\Microsoft\Windows\Temporary Internet Files\Content.Outlook\5TACJGBN\047 mustard.bmp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8225" y="2391644"/>
            <a:ext cx="173397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7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0722" y="2948300"/>
            <a:ext cx="170233" cy="169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" name="Picture 30" descr="C:\Users\Karen.Dickinson\AppData\Local\Microsoft\Windows\Temporary Internet Files\Content.Outlook\5TACJGBN\047 eggs.bmp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3043" y="5597708"/>
            <a:ext cx="174036" cy="17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2503" y="5579431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3430" y="5590703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4134" y="3763407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173" y="2364008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7367" y="3817431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1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0108" y="5597708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4655" y="5612196"/>
            <a:ext cx="172860" cy="176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3980" y="2932479"/>
            <a:ext cx="170233" cy="169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7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8939" y="5610645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30" descr="C:\Users\Karen.Dickinson\AppData\Local\Microsoft\Windows\Temporary Internet Files\Content.Outlook\5TACJGBN\047 eggs.bmp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826" y="5594642"/>
            <a:ext cx="174036" cy="17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0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7478" y="5607538"/>
            <a:ext cx="161287" cy="16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2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949" y="2888515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9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9645" y="2352345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3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6419" y="5611370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511" y="2872883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6087" y="2880993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6087" y="5611369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logo with a tree&#10;&#10;AI-generated content may be incorrect.">
            <a:extLst>
              <a:ext uri="{FF2B5EF4-FFF2-40B4-BE49-F238E27FC236}">
                <a16:creationId xmlns:a16="http://schemas.microsoft.com/office/drawing/2014/main" id="{4762A1FC-6DF3-FA0C-2DAB-3872D384D61F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68294" y="157483"/>
            <a:ext cx="1554269" cy="1176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ED5753-1B79-D09D-6D82-D5A5A7D9CE08}"/>
              </a:ext>
            </a:extLst>
          </p:cNvPr>
          <p:cNvSpPr txBox="1"/>
          <p:nvPr/>
        </p:nvSpPr>
        <p:spPr>
          <a:xfrm rot="-10800000" flipV="1">
            <a:off x="1123316" y="5776518"/>
            <a:ext cx="7521273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b="1" dirty="0">
                <a:solidFill>
                  <a:srgbClr val="3366FF"/>
                </a:solidFill>
              </a:rPr>
              <a:t>Fresh Fruit and a selection of Breads are always available daily. </a:t>
            </a:r>
          </a:p>
          <a:p>
            <a:pPr algn="ctr"/>
            <a:r>
              <a:rPr lang="en-GB" b="1" dirty="0"/>
              <a:t>Drinking Water is Available Daily on the Dining Room Tables </a:t>
            </a:r>
            <a:endParaRPr lang="en-GB" b="1" dirty="0">
              <a:ea typeface="Calibri"/>
              <a:cs typeface="Calibri"/>
            </a:endParaRPr>
          </a:p>
          <a:p>
            <a:pPr algn="ctr"/>
            <a:r>
              <a:rPr lang="en-GB" b="1" dirty="0">
                <a:solidFill>
                  <a:srgbClr val="FF0000"/>
                </a:solidFill>
              </a:rPr>
              <a:t>Menus are Subject to Change </a:t>
            </a:r>
            <a:endParaRPr lang="en-GB" b="1" dirty="0">
              <a:solidFill>
                <a:srgbClr val="FF0000"/>
              </a:solidFill>
              <a:ea typeface="Calibri"/>
              <a:cs typeface="Calibri"/>
            </a:endParaRPr>
          </a:p>
        </p:txBody>
      </p:sp>
      <p:pic>
        <p:nvPicPr>
          <p:cNvPr id="2" name="Picture 30" descr="C:\Users\Karen.Dickinson\AppData\Local\Microsoft\Windows\Temporary Internet Files\Content.Outlook\5TACJGBN\047 eggs.bmp">
            <a:extLst>
              <a:ext uri="{FF2B5EF4-FFF2-40B4-BE49-F238E27FC236}">
                <a16:creationId xmlns:a16="http://schemas.microsoft.com/office/drawing/2014/main" id="{1A5DE87E-AE6F-BFBD-7897-707D9665CD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0160" y="2940407"/>
            <a:ext cx="186497" cy="189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0" descr="C:\Users\Karen.Dickinson\AppData\Local\Microsoft\Windows\Temporary Internet Files\Content.Outlook\5TACJGBN\047 eggs.bmp">
            <a:extLst>
              <a:ext uri="{FF2B5EF4-FFF2-40B4-BE49-F238E27FC236}">
                <a16:creationId xmlns:a16="http://schemas.microsoft.com/office/drawing/2014/main" id="{2407768E-39F1-4797-E277-279622D77A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195" y="2932970"/>
            <a:ext cx="151953" cy="154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5" descr="C:\Users\Karen.Dickinson\AppData\Local\Microsoft\Windows\Temporary Internet Files\Content.Outlook\5TACJGBN\047 celery.bmp">
            <a:extLst>
              <a:ext uri="{FF2B5EF4-FFF2-40B4-BE49-F238E27FC236}">
                <a16:creationId xmlns:a16="http://schemas.microsoft.com/office/drawing/2014/main" id="{A832D4E7-6E70-AFE4-4708-E7C0A6EAC2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8227" y="2382879"/>
            <a:ext cx="168473" cy="167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3" descr="C:\Users\Karen.Dickinson\AppData\Local\Microsoft\Windows\Temporary Internet Files\Content.Outlook\5TACJGBN\047 fish.bmp">
            <a:extLst>
              <a:ext uri="{FF2B5EF4-FFF2-40B4-BE49-F238E27FC236}">
                <a16:creationId xmlns:a16="http://schemas.microsoft.com/office/drawing/2014/main" id="{E0E55EC3-2EAC-C2FE-1185-37C63FED22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316" y="2368917"/>
            <a:ext cx="170897" cy="174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3" descr="C:\Users\Karen.Dickinson\AppData\Local\Microsoft\Windows\Temporary Internet Files\Content.Outlook\5TACJGBN\047 soybeans.bmp">
            <a:extLst>
              <a:ext uri="{FF2B5EF4-FFF2-40B4-BE49-F238E27FC236}">
                <a16:creationId xmlns:a16="http://schemas.microsoft.com/office/drawing/2014/main" id="{8BF8304E-BF03-AA87-5104-117F3D7C6B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0528" y="5583488"/>
            <a:ext cx="159678" cy="159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0" descr="C:\Users\Karen.Dickinson\AppData\Local\Microsoft\Windows\Temporary Internet Files\Content.Outlook\5TACJGBN\047 eggs.bmp">
            <a:extLst>
              <a:ext uri="{FF2B5EF4-FFF2-40B4-BE49-F238E27FC236}">
                <a16:creationId xmlns:a16="http://schemas.microsoft.com/office/drawing/2014/main" id="{0B44C4BE-ABAC-5034-11C7-62D03F00E4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746" y="5609114"/>
            <a:ext cx="180239" cy="18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3" descr="C:\Users\Karen.Dickinson\AppData\Local\Microsoft\Windows\Temporary Internet Files\Content.Outlook\5TACJGBN\047 soybeans.bmp">
            <a:extLst>
              <a:ext uri="{FF2B5EF4-FFF2-40B4-BE49-F238E27FC236}">
                <a16:creationId xmlns:a16="http://schemas.microsoft.com/office/drawing/2014/main" id="{B0275449-B6D0-78C2-906B-8A1CA3B1D9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668" y="5612763"/>
            <a:ext cx="159678" cy="159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7471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4713187"/>
              </p:ext>
            </p:extLst>
          </p:nvPr>
        </p:nvGraphicFramePr>
        <p:xfrm>
          <a:off x="241004" y="1593370"/>
          <a:ext cx="9494272" cy="4418569"/>
        </p:xfrm>
        <a:graphic>
          <a:graphicData uri="http://schemas.openxmlformats.org/drawingml/2006/table">
            <a:tbl>
              <a:tblPr/>
              <a:tblGrid>
                <a:gridCol w="10900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85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61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69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37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188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8871"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2000" b="0" kern="140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WEEK 2</a:t>
                      </a:r>
                      <a:endParaRPr lang="en-GB" sz="2000" b="0" kern="1400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38206" marR="38206" marT="35267" marB="3526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2000" b="0" kern="1400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MONDAY</a:t>
                      </a:r>
                    </a:p>
                  </a:txBody>
                  <a:tcPr marL="38206" marR="38206" marT="35267" marB="3526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2000" b="0" kern="1400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TUESDAY</a:t>
                      </a: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2000" b="0" kern="1400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WEDNESDAY</a:t>
                      </a: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2000" b="0" kern="1400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THURSDAY</a:t>
                      </a: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2000" b="0" kern="1400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FRIDAY</a:t>
                      </a: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7331"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b="0" kern="140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MAIN COURSE CHOICES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20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Cheese Melts</a:t>
                      </a:r>
                      <a:endParaRPr lang="en-US" sz="1200" b="1" dirty="0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206" marR="38206" marT="35267" marB="35267" anchor="ctr">
                    <a:lnL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b="1" i="0" u="none" strike="noStrike" noProof="0" dirty="0">
                          <a:solidFill>
                            <a:srgbClr val="00B050"/>
                          </a:solidFill>
                          <a:latin typeface="Arial"/>
                        </a:rPr>
                        <a:t>Mince &amp; Dumpling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1200" b="1" i="0" u="none" strike="noStrike" noProof="0" dirty="0">
                        <a:solidFill>
                          <a:srgbClr val="00B050"/>
                        </a:solidFill>
                        <a:latin typeface="Arial"/>
                      </a:endParaRP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b="1" i="0" u="none" strike="noStrike" noProof="0" dirty="0">
                          <a:solidFill>
                            <a:srgbClr val="00B050"/>
                          </a:solidFill>
                          <a:latin typeface="Arial"/>
                        </a:rPr>
                        <a:t>Quorn Mince &amp; Dumplings</a:t>
                      </a:r>
                      <a:endParaRPr lang="en-US" sz="1200" b="1" dirty="0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b="1" i="0" u="none" strike="noStrike" noProof="0" dirty="0">
                          <a:solidFill>
                            <a:srgbClr val="00B050"/>
                          </a:solidFill>
                          <a:latin typeface="Arial"/>
                        </a:rPr>
                        <a:t>Jacket Potato with a Choice of Fillings </a:t>
                      </a:r>
                      <a:endParaRPr lang="en-US" sz="1200" b="1" dirty="0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100" b="1" i="0" u="none" strike="noStrike" noProof="0" dirty="0">
                          <a:solidFill>
                            <a:srgbClr val="00B050"/>
                          </a:solidFill>
                          <a:latin typeface="Arial"/>
                        </a:rPr>
                        <a:t>Roast of the Day with Yorkshire Pudding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noProof="0" dirty="0">
                          <a:solidFill>
                            <a:srgbClr val="00B050"/>
                          </a:solidFill>
                          <a:latin typeface="Arial"/>
                        </a:rPr>
                        <a:t> Veggie Roast of the Day with Yorkshire Pudding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1200" b="1" dirty="0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b="1" i="0" u="none" strike="noStrike" noProof="0" dirty="0">
                          <a:solidFill>
                            <a:srgbClr val="00B050"/>
                          </a:solidFill>
                          <a:latin typeface="Arial"/>
                        </a:rPr>
                        <a:t>Breaded Fish Fingers </a:t>
                      </a:r>
                      <a:endParaRPr lang="en-US" sz="1200" b="1" dirty="0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3979"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b="0" kern="140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POTATOES PASTA</a:t>
                      </a:r>
                      <a:endParaRPr lang="en-US" sz="1400">
                        <a:latin typeface="Impact"/>
                      </a:endParaRP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b="0" kern="140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 RICE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200" b="1" i="0" u="none" strike="noStrike" kern="1400" noProof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Jacket Potato Wedges </a:t>
                      </a:r>
                      <a:endParaRPr lang="en-US" sz="1200" b="1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206" marR="38206" marT="35267" marB="35267" anchor="ctr">
                    <a:lnL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b="1" i="0" u="none" strike="noStrike" noProof="0" dirty="0">
                          <a:solidFill>
                            <a:srgbClr val="00B050"/>
                          </a:solidFill>
                          <a:latin typeface="Arial"/>
                        </a:rPr>
                        <a:t>Creamed Potatoes</a:t>
                      </a:r>
                      <a:endParaRPr lang="en-US" sz="1200" b="1" dirty="0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1200" b="1" dirty="0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b="1" i="0" u="none" strike="noStrike" noProof="0" dirty="0">
                          <a:solidFill>
                            <a:srgbClr val="00B050"/>
                          </a:solidFill>
                          <a:latin typeface="Arial"/>
                        </a:rPr>
                        <a:t>Roast Potatoes</a:t>
                      </a:r>
                      <a:endParaRPr lang="en-US" sz="1200" b="1" dirty="0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b="1" i="0" u="none" strike="noStrike" noProof="0">
                          <a:solidFill>
                            <a:srgbClr val="00B050"/>
                          </a:solidFill>
                          <a:latin typeface="Arial"/>
                        </a:rPr>
                        <a:t>Chips</a:t>
                      </a:r>
                      <a:endParaRPr lang="en-US" sz="1200" b="1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9902"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b="0" kern="1400">
                          <a:solidFill>
                            <a:schemeClr val="bg1"/>
                          </a:solidFill>
                          <a:effectLst/>
                          <a:latin typeface="Impact"/>
                        </a:rPr>
                        <a:t>VEGETABLES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9000"/>
                        </a:lnSpc>
                        <a:buNone/>
                      </a:pPr>
                      <a:r>
                        <a:rPr lang="en-GB" sz="1100" b="1" i="0" u="none" strike="noStrike" kern="1400" baseline="0" noProof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4207"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b="0" kern="140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SALAD BAR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ct val="25000"/>
                        </a:spcBef>
                        <a:buNone/>
                      </a:pPr>
                      <a:r>
                        <a:rPr lang="en-GB" sz="1100" b="1">
                          <a:solidFill>
                            <a:srgbClr val="00B050"/>
                          </a:solidFill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5267"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b="0" kern="140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DESERTS</a:t>
                      </a:r>
                    </a:p>
                  </a:txBody>
                  <a:tcPr marL="38205" marR="38205" marT="35267" marB="35267" anchor="ctr">
                    <a:lnL w="12700">
                      <a:solidFill>
                        <a:srgbClr val="FFFFFF"/>
                      </a:solidFill>
                    </a:lnL>
                    <a:lnR w="0">
                      <a:noFill/>
                    </a:lnR>
                    <a:lnT w="28575">
                      <a:solidFill>
                        <a:schemeClr val="bg1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i="0" u="none" strike="noStrike" kern="1400" noProof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Millionaire Crispy Squares</a:t>
                      </a:r>
                      <a:endParaRPr lang="en-US" sz="1100" b="1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205" marR="38205" marT="35267" marB="35267">
                    <a:lnL w="0">
                      <a:noFill/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i="0" u="none" strike="noStrike" kern="1400" noProof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Homemade Chocolate Shortbread</a:t>
                      </a:r>
                      <a:endParaRPr lang="en-US" sz="1100" b="1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ct val="25000"/>
                        </a:spcBef>
                        <a:buNone/>
                      </a:pPr>
                      <a:r>
                        <a:rPr lang="en-GB" sz="1100" b="1" i="0" u="none" strike="noStrike" noProof="0" dirty="0">
                          <a:solidFill>
                            <a:srgbClr val="00B050"/>
                          </a:solidFill>
                          <a:latin typeface="Arial"/>
                        </a:rPr>
                        <a:t>Vanilla Sponge &amp; Chocolate Sauce </a:t>
                      </a:r>
                      <a:endParaRPr lang="en-US" sz="1100" b="1" dirty="0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Homemade Biscuits </a:t>
                      </a:r>
                      <a:endParaRPr lang="en-US" sz="1100" b="1" dirty="0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Fruity Muffin</a:t>
                      </a:r>
                      <a:endParaRPr lang="en-US" sz="1100" b="1" dirty="0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0">
                      <a:noFill/>
                    </a:lnR>
                    <a:lnT w="28575">
                      <a:solidFill>
                        <a:schemeClr val="bg1"/>
                      </a:solidFill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491296"/>
                  </a:ext>
                </a:extLst>
              </a:tr>
            </a:tbl>
          </a:graphicData>
        </a:graphic>
      </p:graphicFrame>
      <p:sp>
        <p:nvSpPr>
          <p:cNvPr id="43" name="Rectangle 37"/>
          <p:cNvSpPr>
            <a:spLocks noChangeArrowheads="1"/>
          </p:cNvSpPr>
          <p:nvPr/>
        </p:nvSpPr>
        <p:spPr bwMode="auto">
          <a:xfrm>
            <a:off x="4855007" y="5186844"/>
            <a:ext cx="1655762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endParaRPr lang="en-GB" sz="1100" b="1">
              <a:solidFill>
                <a:srgbClr val="CE2878"/>
              </a:solidFill>
            </a:endParaRPr>
          </a:p>
          <a:p>
            <a:pPr algn="ctr"/>
            <a:endParaRPr lang="en-GB" sz="1100" b="1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3" name="Picture 35" descr="C:\Users\Karen.Dickinson\AppData\Local\Microsoft\Windows\Temporary Internet Files\Content.Outlook\5TACJGBN\047 celery.bm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39688" y="830938"/>
            <a:ext cx="168473" cy="167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0343" y="1120783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34" descr="C:\Users\Karen.Dickinson\AppData\Local\Microsoft\Windows\Temporary Internet Files\Content.Outlook\5TACJGBN\047 sesame.bm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76725" y="823620"/>
            <a:ext cx="168811" cy="175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30" descr="C:\Users\Karen.Dickinson\AppData\Local\Microsoft\Windows\Temporary Internet Files\Content.Outlook\5TACJGBN\047 eggs.bm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3112" y="1094686"/>
            <a:ext cx="180239" cy="18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26" descr="C:\Users\Karen.Dickinson\AppData\Local\Microsoft\Windows\Temporary Internet Files\Content.Outlook\5TACJGBN\047 peanuts.bmp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0055" y="1376618"/>
            <a:ext cx="151739" cy="153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33" descr="C:\Users\Karen.Dickinson\AppData\Local\Microsoft\Windows\Temporary Internet Files\Content.Outlook\5TACJGBN\047 soybeans.bmp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9298" y="1409549"/>
            <a:ext cx="159678" cy="159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9298" y="1693478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25" descr="C:\Users\Karen.Dickinson\AppData\Local\Microsoft\Windows\Temporary Internet Files\Content.Outlook\5TACJGBN\047 molluscs.bmp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71525" y="1693478"/>
            <a:ext cx="174678" cy="178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3543" y="1977251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21" descr="C:\Users\Karen.Dickinson\AppData\Local\Microsoft\Windows\Temporary Internet Files\Content.Outlook\5TACJGBN\047 crustaceans.bmp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0343" y="2199877"/>
            <a:ext cx="170897" cy="169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28" descr="C:\Users\Karen.Dickinson\AppData\Local\Microsoft\Windows\Temporary Internet Files\Content.Outlook\5TACJGBN\047 mustard.bmp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7510" y="2207432"/>
            <a:ext cx="159784" cy="162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18" descr="C:\Users\Karen.Dickinson\AppData\Local\Microsoft\Windows\Temporary Internet Files\Content.Outlook\5TACJGBN\047 Lupin.bmp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0343" y="2443823"/>
            <a:ext cx="157488" cy="160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27" descr="C:\Users\Karen.Dickinson\AppData\Local\Microsoft\Windows\Temporary Internet Files\Content.Outlook\5TACJGBN\047 nut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6903" y="2423226"/>
            <a:ext cx="158803" cy="164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8700" y="3216425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4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1648" y="2454947"/>
            <a:ext cx="129067" cy="133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0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7407" y="2392813"/>
            <a:ext cx="193014" cy="199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795" y="3192643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5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6292" y="3223578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9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9823" y="3181506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0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8068" y="5713350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4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0394" y="5728036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6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0463" y="5747325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9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6617" y="5729454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684" y="5757479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0" name="TextBox 149"/>
          <p:cNvSpPr txBox="1"/>
          <p:nvPr/>
        </p:nvSpPr>
        <p:spPr>
          <a:xfrm>
            <a:off x="5198536" y="102040"/>
            <a:ext cx="1299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Homemade Dish</a:t>
            </a:r>
          </a:p>
        </p:txBody>
      </p:sp>
      <p:pic>
        <p:nvPicPr>
          <p:cNvPr id="151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8570" y="148141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2" name="TextBox 151"/>
          <p:cNvSpPr txBox="1"/>
          <p:nvPr/>
        </p:nvSpPr>
        <p:spPr>
          <a:xfrm>
            <a:off x="5207485" y="324511"/>
            <a:ext cx="15079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Celery</a:t>
            </a:r>
          </a:p>
        </p:txBody>
      </p:sp>
      <p:pic>
        <p:nvPicPr>
          <p:cNvPr id="153" name="Picture 35" descr="C:\Users\Karen.Dickinson\AppData\Local\Microsoft\Windows\Temporary Internet Files\Content.Outlook\5TACJGBN\047 celery.bm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2966" y="379037"/>
            <a:ext cx="168473" cy="167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4" name="TextBox 153"/>
          <p:cNvSpPr txBox="1"/>
          <p:nvPr/>
        </p:nvSpPr>
        <p:spPr>
          <a:xfrm>
            <a:off x="5207485" y="555871"/>
            <a:ext cx="18395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Cereals Containing Gluten </a:t>
            </a:r>
          </a:p>
        </p:txBody>
      </p:sp>
      <p:pic>
        <p:nvPicPr>
          <p:cNvPr id="156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2966" y="606321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7" name="TextBox 156"/>
          <p:cNvSpPr txBox="1"/>
          <p:nvPr/>
        </p:nvSpPr>
        <p:spPr>
          <a:xfrm>
            <a:off x="5226274" y="785619"/>
            <a:ext cx="16716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Crustaceans</a:t>
            </a:r>
          </a:p>
        </p:txBody>
      </p:sp>
      <p:pic>
        <p:nvPicPr>
          <p:cNvPr id="158" name="Picture 21" descr="C:\Users\Karen.Dickinson\AppData\Local\Microsoft\Windows\Temporary Internet Files\Content.Outlook\5TACJGBN\047 crustaceans.bmp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3087" y="835792"/>
            <a:ext cx="170897" cy="169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9" name="TextBox 158"/>
          <p:cNvSpPr txBox="1"/>
          <p:nvPr/>
        </p:nvSpPr>
        <p:spPr>
          <a:xfrm>
            <a:off x="5240297" y="1001306"/>
            <a:ext cx="16716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Eggs</a:t>
            </a:r>
          </a:p>
        </p:txBody>
      </p:sp>
      <p:pic>
        <p:nvPicPr>
          <p:cNvPr id="160" name="Picture 30" descr="C:\Users\Karen.Dickinson\AppData\Local\Microsoft\Windows\Temporary Internet Files\Content.Outlook\5TACJGBN\047 eggs.bm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9379" y="1054499"/>
            <a:ext cx="180239" cy="18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1" name="TextBox 160"/>
          <p:cNvSpPr txBox="1"/>
          <p:nvPr/>
        </p:nvSpPr>
        <p:spPr>
          <a:xfrm>
            <a:off x="5240297" y="1238118"/>
            <a:ext cx="16716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Fish</a:t>
            </a:r>
          </a:p>
        </p:txBody>
      </p:sp>
      <p:pic>
        <p:nvPicPr>
          <p:cNvPr id="162" name="Picture 23" descr="C:\Users\Karen.Dickinson\AppData\Local\Microsoft\Windows\Temporary Internet Files\Content.Outlook\5TACJGBN\047 fish.bmp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8721" y="1284260"/>
            <a:ext cx="170897" cy="174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" name="TextBox 162"/>
          <p:cNvSpPr txBox="1"/>
          <p:nvPr/>
        </p:nvSpPr>
        <p:spPr>
          <a:xfrm>
            <a:off x="7161207" y="65044"/>
            <a:ext cx="11147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err="1"/>
              <a:t>Lupin</a:t>
            </a:r>
            <a:endParaRPr lang="en-GB" sz="1200" b="1"/>
          </a:p>
        </p:txBody>
      </p:sp>
      <p:pic>
        <p:nvPicPr>
          <p:cNvPr id="164" name="Picture 18" descr="C:\Users\Karen.Dickinson\AppData\Local\Microsoft\Windows\Temporary Internet Files\Content.Outlook\5TACJGBN\047 Lupin.bmp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2463" y="123071"/>
            <a:ext cx="157488" cy="160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5" name="TextBox 164"/>
          <p:cNvSpPr txBox="1"/>
          <p:nvPr/>
        </p:nvSpPr>
        <p:spPr>
          <a:xfrm>
            <a:off x="7161207" y="295151"/>
            <a:ext cx="11158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Milk-Dairy</a:t>
            </a:r>
          </a:p>
        </p:txBody>
      </p:sp>
      <p:pic>
        <p:nvPicPr>
          <p:cNvPr id="166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5758" y="342043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7" name="TextBox 166"/>
          <p:cNvSpPr txBox="1"/>
          <p:nvPr/>
        </p:nvSpPr>
        <p:spPr>
          <a:xfrm>
            <a:off x="7130501" y="540180"/>
            <a:ext cx="11256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 Molluscs</a:t>
            </a:r>
          </a:p>
        </p:txBody>
      </p:sp>
      <p:pic>
        <p:nvPicPr>
          <p:cNvPr id="168" name="Picture 25" descr="C:\Users\Karen.Dickinson\AppData\Local\Microsoft\Windows\Temporary Internet Files\Content.Outlook\5TACJGBN\047 molluscs.bmp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4286" y="593816"/>
            <a:ext cx="174678" cy="178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9" name="TextBox 168"/>
          <p:cNvSpPr txBox="1"/>
          <p:nvPr/>
        </p:nvSpPr>
        <p:spPr>
          <a:xfrm>
            <a:off x="7119747" y="755573"/>
            <a:ext cx="11181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 Mustard</a:t>
            </a:r>
          </a:p>
        </p:txBody>
      </p:sp>
      <p:pic>
        <p:nvPicPr>
          <p:cNvPr id="170" name="Picture 28" descr="C:\Users\Karen.Dickinson\AppData\Local\Microsoft\Windows\Temporary Internet Files\Content.Outlook\5TACJGBN\047 mustard.bmp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4286" y="830114"/>
            <a:ext cx="159784" cy="162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1" name="TextBox 170"/>
          <p:cNvSpPr txBox="1"/>
          <p:nvPr/>
        </p:nvSpPr>
        <p:spPr>
          <a:xfrm>
            <a:off x="7165010" y="974322"/>
            <a:ext cx="11651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Nuts</a:t>
            </a:r>
          </a:p>
        </p:txBody>
      </p:sp>
      <p:pic>
        <p:nvPicPr>
          <p:cNvPr id="172" name="Picture 27" descr="C:\Users\Karen.Dickinson\AppData\Local\Microsoft\Windows\Temporary Internet Files\Content.Outlook\5TACJGBN\047 nut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856" y="1058870"/>
            <a:ext cx="158803" cy="164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3" name="TextBox 172"/>
          <p:cNvSpPr txBox="1"/>
          <p:nvPr/>
        </p:nvSpPr>
        <p:spPr>
          <a:xfrm>
            <a:off x="7165010" y="1181891"/>
            <a:ext cx="11367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Peanuts</a:t>
            </a:r>
          </a:p>
        </p:txBody>
      </p:sp>
      <p:pic>
        <p:nvPicPr>
          <p:cNvPr id="174" name="Picture 26" descr="C:\Users\Karen.Dickinson\AppData\Local\Microsoft\Windows\Temporary Internet Files\Content.Outlook\5TACJGBN\047 peanuts.bmp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5755" y="1272981"/>
            <a:ext cx="151739" cy="153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5" name="TextBox 174"/>
          <p:cNvSpPr txBox="1"/>
          <p:nvPr/>
        </p:nvSpPr>
        <p:spPr>
          <a:xfrm>
            <a:off x="8301797" y="90444"/>
            <a:ext cx="12021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Sesame Seeds</a:t>
            </a:r>
          </a:p>
        </p:txBody>
      </p:sp>
      <p:pic>
        <p:nvPicPr>
          <p:cNvPr id="176" name="Picture 34" descr="C:\Users\Karen.Dickinson\AppData\Local\Microsoft\Windows\Temporary Internet Files\Content.Outlook\5TACJGBN\047 sesame.bm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2661" y="125557"/>
            <a:ext cx="168811" cy="175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7" name="TextBox 176"/>
          <p:cNvSpPr txBox="1"/>
          <p:nvPr/>
        </p:nvSpPr>
        <p:spPr>
          <a:xfrm>
            <a:off x="8286166" y="345323"/>
            <a:ext cx="1192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Soya</a:t>
            </a:r>
          </a:p>
        </p:txBody>
      </p:sp>
      <p:pic>
        <p:nvPicPr>
          <p:cNvPr id="178" name="Picture 33" descr="C:\Users\Karen.Dickinson\AppData\Local\Microsoft\Windows\Temporary Internet Files\Content.Outlook\5TACJGBN\047 soybeans.bmp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2661" y="411976"/>
            <a:ext cx="159678" cy="159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9" name="TextBox 178"/>
          <p:cNvSpPr txBox="1"/>
          <p:nvPr/>
        </p:nvSpPr>
        <p:spPr>
          <a:xfrm>
            <a:off x="8294118" y="561650"/>
            <a:ext cx="13203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Sulphur Dioxide</a:t>
            </a:r>
          </a:p>
        </p:txBody>
      </p:sp>
      <p:pic>
        <p:nvPicPr>
          <p:cNvPr id="180" name="Picture 29" descr="C:\Users\Karen.Dickinson\AppData\Local\Microsoft\Windows\Temporary Internet Files\Content.Outlook\5TACJGBN\047 sulphur dioxide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2661" y="622322"/>
            <a:ext cx="150404" cy="153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29" descr="C:\Users\Karen.Dickinson\AppData\Local\Microsoft\Windows\Temporary Internet Files\Content.Outlook\5TACJGBN\047 sulphur dioxide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563" y="2677125"/>
            <a:ext cx="150404" cy="153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7" name="Picture 23" descr="C:\Users\Karen.Dickinson\AppData\Local\Microsoft\Windows\Temporary Internet Files\Content.Outlook\5TACJGBN\047 fish.bmp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2951" y="1949355"/>
            <a:ext cx="170897" cy="174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6229" y="3217228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914" y="3209240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8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907" y="2450907"/>
            <a:ext cx="138196" cy="141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4381" y="2395884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88" y="3186581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105" y="3185266"/>
            <a:ext cx="167458" cy="172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2475" y="3177725"/>
            <a:ext cx="176651" cy="176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" name="Picture 33" descr="C:\Users\Karen.Dickinson\AppData\Local\Microsoft\Windows\Temporary Internet Files\Content.Outlook\5TACJGBN\047 soybeans.bmp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4840" y="3186183"/>
            <a:ext cx="159678" cy="159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8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4482" y="5722048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6981" y="5725231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6" name="Picture 30" descr="C:\Users\Karen.Dickinson\AppData\Local\Microsoft\Windows\Temporary Internet Files\Content.Outlook\5TACJGBN\047 eggs.bm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3895" y="2450907"/>
            <a:ext cx="141860" cy="144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2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4394" y="5756775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9307" y="5738185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5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675" y="2450525"/>
            <a:ext cx="133092" cy="132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1" name="Picture 30" descr="C:\Users\Karen.Dickinson\AppData\Local\Microsoft\Windows\Temporary Internet Files\Content.Outlook\5TACJGBN\047 eggs.bm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200" y="3230666"/>
            <a:ext cx="179129" cy="18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5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3530" y="3226989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6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2438" y="3217228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8" name="Picture 28" descr="C:\Users\Karen.Dickinson\AppData\Local\Microsoft\Windows\Temporary Internet Files\Content.Outlook\5TACJGBN\047 mustard.bmp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6070" y="3189408"/>
            <a:ext cx="166400" cy="168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9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4270" y="5747371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5" name="Picture 30" descr="C:\Users\Karen.Dickinson\AppData\Local\Microsoft\Windows\Temporary Internet Files\Content.Outlook\5TACJGBN\047 eggs.bm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4517" y="5742424"/>
            <a:ext cx="180239" cy="18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2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4966" y="5748096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3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7494" y="5747371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Picture 30" descr="C:\Users\Karen.Dickinson\AppData\Local\Microsoft\Windows\Temporary Internet Files\Content.Outlook\5TACJGBN\047 eggs.bm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2357" y="5753014"/>
            <a:ext cx="180239" cy="18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5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3327" y="3201341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6" name="Picture 23" descr="C:\Users\Karen.Dickinson\AppData\Local\Microsoft\Windows\Temporary Internet Files\Content.Outlook\5TACJGBN\047 fish.bmp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1340" y="3199736"/>
            <a:ext cx="170897" cy="174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2" name="Picture 30" descr="C:\Users\Karen.Dickinson\AppData\Local\Microsoft\Windows\Temporary Internet Files\Content.Outlook\5TACJGBN\047 eggs.bm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0034" y="3184703"/>
            <a:ext cx="182023" cy="185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logo with a tree&#10;&#10;AI-generated content may be incorrect.">
            <a:extLst>
              <a:ext uri="{FF2B5EF4-FFF2-40B4-BE49-F238E27FC236}">
                <a16:creationId xmlns:a16="http://schemas.microsoft.com/office/drawing/2014/main" id="{71A5BEE9-9BBB-0266-3930-41A03B172DD1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68294" y="157483"/>
            <a:ext cx="1554269" cy="117630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654A4A4-119B-6513-CDFD-DF5025B6B266}"/>
              </a:ext>
            </a:extLst>
          </p:cNvPr>
          <p:cNvSpPr txBox="1"/>
          <p:nvPr/>
        </p:nvSpPr>
        <p:spPr>
          <a:xfrm>
            <a:off x="2112928" y="223194"/>
            <a:ext cx="2837033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/>
            <a:r>
              <a:rPr lang="en-GB" sz="2000" baseline="0">
                <a:solidFill>
                  <a:srgbClr val="00B050"/>
                </a:solidFill>
                <a:latin typeface="Impact"/>
                <a:ea typeface="Segoe UI"/>
                <a:cs typeface="Segoe UI"/>
              </a:rPr>
              <a:t>ACOMB FIRST SCHOOL </a:t>
            </a:r>
            <a:r>
              <a:rPr lang="en-US" sz="2000">
                <a:solidFill>
                  <a:srgbClr val="00B050"/>
                </a:solidFill>
                <a:latin typeface="Impact"/>
                <a:ea typeface="Segoe UI"/>
                <a:cs typeface="Segoe UI"/>
              </a:rPr>
              <a:t>​</a:t>
            </a:r>
          </a:p>
          <a:p>
            <a:r>
              <a:rPr lang="en-GB" sz="2000" baseline="0">
                <a:solidFill>
                  <a:srgbClr val="00B050"/>
                </a:solidFill>
                <a:latin typeface="Impact"/>
                <a:ea typeface="Segoe UI"/>
                <a:cs typeface="Segoe UI"/>
              </a:rPr>
              <a:t>WINTER MENU </a:t>
            </a:r>
            <a:endParaRPr lang="en-GB">
              <a:solidFill>
                <a:srgbClr val="00B050"/>
              </a:solidFill>
              <a:latin typeface="Calibri"/>
              <a:ea typeface="Calibri"/>
              <a:cs typeface="Calibri"/>
            </a:endParaRPr>
          </a:p>
          <a:p>
            <a:r>
              <a:rPr lang="en-GB" sz="2000" baseline="0">
                <a:solidFill>
                  <a:srgbClr val="00B050"/>
                </a:solidFill>
                <a:latin typeface="Impact"/>
                <a:ea typeface="Segoe UI"/>
                <a:cs typeface="Segoe UI"/>
              </a:rPr>
              <a:t>2024/2025</a:t>
            </a:r>
            <a:endParaRPr lang="en-GB">
              <a:solidFill>
                <a:srgbClr val="00B050"/>
              </a:solidFill>
              <a:ea typeface="Calibri"/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A771B6-0E73-60D6-632C-68BEF3FC0C81}"/>
              </a:ext>
            </a:extLst>
          </p:cNvPr>
          <p:cNvSpPr txBox="1"/>
          <p:nvPr/>
        </p:nvSpPr>
        <p:spPr>
          <a:xfrm>
            <a:off x="1715340" y="5970060"/>
            <a:ext cx="7021242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>
                <a:solidFill>
                  <a:srgbClr val="008000"/>
                </a:solidFill>
              </a:rPr>
              <a:t>Fresh Fruit and a selection of Breads are always available daily. </a:t>
            </a:r>
            <a:r>
              <a:rPr lang="en-US">
                <a:solidFill>
                  <a:srgbClr val="008000"/>
                </a:solidFill>
              </a:rPr>
              <a:t>​</a:t>
            </a:r>
          </a:p>
          <a:p>
            <a:pPr algn="ctr"/>
            <a:r>
              <a:rPr lang="en-GB" b="1"/>
              <a:t>Drinking Water is Available Daily on the Dining Room Tables ​</a:t>
            </a:r>
            <a:endParaRPr lang="en-GB" b="1">
              <a:ea typeface="Calibri"/>
              <a:cs typeface="Calibri"/>
            </a:endParaRPr>
          </a:p>
          <a:p>
            <a:pPr algn="ctr"/>
            <a:r>
              <a:rPr lang="en-GB" b="1">
                <a:solidFill>
                  <a:srgbClr val="FF0000"/>
                </a:solidFill>
              </a:rPr>
              <a:t>Menus are Subject to Change </a:t>
            </a:r>
            <a:endParaRPr lang="en-GB" b="1">
              <a:solidFill>
                <a:srgbClr val="FF0000"/>
              </a:solidFill>
              <a:ea typeface="Calibri"/>
              <a:cs typeface="Calibri"/>
            </a:endParaRPr>
          </a:p>
        </p:txBody>
      </p:sp>
      <p:pic>
        <p:nvPicPr>
          <p:cNvPr id="2" name="Picture 23" descr="C:\Users\Karen.Dickinson\AppData\Local\Microsoft\Windows\Temporary Internet Files\Content.Outlook\5TACJGBN\047 fish.bmp">
            <a:extLst>
              <a:ext uri="{FF2B5EF4-FFF2-40B4-BE49-F238E27FC236}">
                <a16:creationId xmlns:a16="http://schemas.microsoft.com/office/drawing/2014/main" id="{D2C56D5C-81AA-0AE5-3FD3-2F32092E79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7204" y="3196927"/>
            <a:ext cx="170897" cy="174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3" descr="C:\Users\Karen.Dickinson\AppData\Local\Microsoft\Windows\Temporary Internet Files\Content.Outlook\5TACJGBN\047 soybeans.bmp">
            <a:extLst>
              <a:ext uri="{FF2B5EF4-FFF2-40B4-BE49-F238E27FC236}">
                <a16:creationId xmlns:a16="http://schemas.microsoft.com/office/drawing/2014/main" id="{91CFB0F0-736B-F603-80DC-7A97451462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515" y="3216795"/>
            <a:ext cx="185375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2" descr="C:\Users\Karen.Dickinson\AppData\Local\Microsoft\Windows\Temporary Internet Files\Content.Outlook\5TACJGBN\047 cereals.bmp">
            <a:extLst>
              <a:ext uri="{FF2B5EF4-FFF2-40B4-BE49-F238E27FC236}">
                <a16:creationId xmlns:a16="http://schemas.microsoft.com/office/drawing/2014/main" id="{5995DF9C-B356-7232-71EA-A6D78478D9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9537" y="5742961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4" descr="C:\Users\Karen.Dickinson\AppData\Local\Microsoft\Windows\Temporary Internet Files\Content.Outlook\5TACJGBN\047 milk.bmp">
            <a:extLst>
              <a:ext uri="{FF2B5EF4-FFF2-40B4-BE49-F238E27FC236}">
                <a16:creationId xmlns:a16="http://schemas.microsoft.com/office/drawing/2014/main" id="{C4BA977F-29DA-0E5D-9388-CEFF32CD00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169" y="5756775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4" descr="C:\Users\Karen.Dickinson\AppData\Local\Microsoft\Windows\Temporary Internet Files\Content.Outlook\5TACJGBN\047 milk.bmp">
            <a:extLst>
              <a:ext uri="{FF2B5EF4-FFF2-40B4-BE49-F238E27FC236}">
                <a16:creationId xmlns:a16="http://schemas.microsoft.com/office/drawing/2014/main" id="{F7BC3B1B-21C5-D716-B17E-B91F7F7C97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2875" y="5745869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3" descr="C:\Users\Karen.Dickinson\AppData\Local\Microsoft\Windows\Temporary Internet Files\Content.Outlook\5TACJGBN\047 soybeans.bmp">
            <a:extLst>
              <a:ext uri="{FF2B5EF4-FFF2-40B4-BE49-F238E27FC236}">
                <a16:creationId xmlns:a16="http://schemas.microsoft.com/office/drawing/2014/main" id="{0F98E84B-0F64-EE22-2F14-8A1335E941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2369" y="5767518"/>
            <a:ext cx="159678" cy="159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0840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1"/>
          <p:cNvSpPr txBox="1">
            <a:spLocks noChangeArrowheads="1"/>
          </p:cNvSpPr>
          <p:nvPr/>
        </p:nvSpPr>
        <p:spPr bwMode="auto">
          <a:xfrm>
            <a:off x="2153860" y="149237"/>
            <a:ext cx="282657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9pPr>
          </a:lstStyle>
          <a:p>
            <a:r>
              <a:rPr lang="en-GB" sz="2000">
                <a:solidFill>
                  <a:srgbClr val="7030A0"/>
                </a:solidFill>
                <a:latin typeface="Impact"/>
                <a:ea typeface="ヒラギノ角ゴ Pro W3"/>
              </a:rPr>
              <a:t>ACOMB FIRST SCHOOL </a:t>
            </a:r>
            <a:r>
              <a:rPr lang="en-US" sz="2000">
                <a:solidFill>
                  <a:srgbClr val="7030A0"/>
                </a:solidFill>
                <a:latin typeface="Impact"/>
                <a:ea typeface="ヒラギノ角ゴ Pro W3"/>
              </a:rPr>
              <a:t> </a:t>
            </a:r>
          </a:p>
          <a:p>
            <a:r>
              <a:rPr lang="en-GB" sz="2000">
                <a:solidFill>
                  <a:srgbClr val="7030A0"/>
                </a:solidFill>
                <a:latin typeface="Impact"/>
                <a:ea typeface="ヒラギノ角ゴ Pro W3"/>
              </a:rPr>
              <a:t>WINTER MENU </a:t>
            </a:r>
          </a:p>
          <a:p>
            <a:r>
              <a:rPr lang="en-GB" sz="2000">
                <a:solidFill>
                  <a:srgbClr val="7030A0"/>
                </a:solidFill>
                <a:latin typeface="Impact"/>
                <a:ea typeface="ヒラギノ角ゴ Pro W3"/>
              </a:rPr>
              <a:t>2024/2025</a:t>
            </a:r>
            <a:endParaRPr lang="en-GB">
              <a:solidFill>
                <a:srgbClr val="7030A0"/>
              </a:solidFill>
            </a:endParaRPr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247416"/>
              </p:ext>
            </p:extLst>
          </p:nvPr>
        </p:nvGraphicFramePr>
        <p:xfrm>
          <a:off x="296458" y="1462388"/>
          <a:ext cx="9433048" cy="4599286"/>
        </p:xfrm>
        <a:graphic>
          <a:graphicData uri="http://schemas.openxmlformats.org/drawingml/2006/table">
            <a:tbl>
              <a:tblPr/>
              <a:tblGrid>
                <a:gridCol w="10921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59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49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716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WEEK 3</a:t>
                      </a:r>
                      <a:endParaRPr lang="en-GB" sz="2000" b="0" kern="1400">
                        <a:solidFill>
                          <a:srgbClr val="000000"/>
                        </a:solidFill>
                        <a:effectLst/>
                        <a:latin typeface="Impact"/>
                      </a:endParaRPr>
                    </a:p>
                  </a:txBody>
                  <a:tcPr marL="38206" marR="38206" marT="35267" marB="3526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Monday</a:t>
                      </a:r>
                      <a:endParaRPr lang="en-GB" sz="2000" kern="1400">
                        <a:solidFill>
                          <a:srgbClr val="000000"/>
                        </a:solidFill>
                        <a:effectLst/>
                        <a:latin typeface="Impact"/>
                      </a:endParaRPr>
                    </a:p>
                  </a:txBody>
                  <a:tcPr marL="38206" marR="38206" marT="35267" marB="3526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Tuesday</a:t>
                      </a:r>
                      <a:endParaRPr lang="en-GB" sz="2000" kern="1400">
                        <a:solidFill>
                          <a:srgbClr val="000000"/>
                        </a:solidFill>
                        <a:effectLst/>
                        <a:latin typeface="Impact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Wednesday</a:t>
                      </a:r>
                      <a:endParaRPr lang="en-GB" sz="2000" kern="1400">
                        <a:solidFill>
                          <a:srgbClr val="000000"/>
                        </a:solidFill>
                        <a:effectLst/>
                        <a:latin typeface="Impact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Thursday</a:t>
                      </a:r>
                      <a:endParaRPr lang="en-GB" sz="2000" kern="1400">
                        <a:solidFill>
                          <a:srgbClr val="000000"/>
                        </a:solidFill>
                        <a:effectLst/>
                        <a:latin typeface="Impact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Friday </a:t>
                      </a:r>
                      <a:endParaRPr lang="en-GB" sz="2000" kern="1400">
                        <a:solidFill>
                          <a:srgbClr val="000000"/>
                        </a:solidFill>
                        <a:effectLst/>
                        <a:latin typeface="Impact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63877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40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MAIN COURSE CHOICES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200" b="1" i="0" u="none" strike="noStrike" kern="1400" noProof="0">
                          <a:solidFill>
                            <a:srgbClr val="7030A0"/>
                          </a:solidFill>
                          <a:effectLst/>
                        </a:rPr>
                        <a:t> Meat Balls In Tomato &amp; Basil </a:t>
                      </a:r>
                      <a:r>
                        <a:rPr lang="en-GB" sz="1200" b="1" i="0" u="none" strike="noStrike" kern="1400" noProof="0" dirty="0">
                          <a:solidFill>
                            <a:srgbClr val="7030A0"/>
                          </a:solidFill>
                          <a:effectLst/>
                        </a:rPr>
                        <a:t>Sauce </a:t>
                      </a:r>
                      <a:endParaRPr lang="en-US" b="1" dirty="0">
                        <a:solidFill>
                          <a:srgbClr val="7030A0"/>
                        </a:solidFill>
                      </a:endParaRP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200" b="1" i="0" u="none" strike="noStrike" kern="1400" noProof="0" dirty="0">
                          <a:solidFill>
                            <a:srgbClr val="7030A0"/>
                          </a:solidFill>
                          <a:effectLst/>
                        </a:rPr>
                        <a:t> Veggie Meatballs in </a:t>
                      </a:r>
                      <a:r>
                        <a:rPr lang="en-GB" sz="1200" b="1" i="0" u="none" strike="noStrike" kern="1400" noProof="0">
                          <a:solidFill>
                            <a:srgbClr val="7030A0"/>
                          </a:solidFill>
                          <a:effectLst/>
                        </a:rPr>
                        <a:t>Tomato &amp; Basil Sauce </a:t>
                      </a:r>
                      <a:endParaRPr lang="en-US" b="1">
                        <a:solidFill>
                          <a:srgbClr val="7030A0"/>
                        </a:solidFill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200" b="1" i="0" u="none" strike="noStrike" kern="1400" noProof="0" dirty="0">
                        <a:solidFill>
                          <a:srgbClr val="7030A0"/>
                        </a:solidFill>
                        <a:effectLst/>
                      </a:endParaRP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200" b="1" i="0" u="none" strike="noStrike" kern="1400" noProof="0" dirty="0">
                          <a:solidFill>
                            <a:srgbClr val="7030A0"/>
                          </a:solidFill>
                          <a:effectLst/>
                        </a:rPr>
                        <a:t> Tuna Mozzarella Melt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200" b="1" i="0" u="none" strike="noStrike" kern="1400" noProof="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200" b="1" i="0" u="none" strike="noStrike" kern="1400" noProof="0" dirty="0">
                          <a:solidFill>
                            <a:srgbClr val="7030A0"/>
                          </a:solidFill>
                          <a:effectLst/>
                        </a:rPr>
                        <a:t>Mozzarella Melt</a:t>
                      </a:r>
                      <a:endParaRPr lang="en-US" b="1" dirty="0">
                        <a:solidFill>
                          <a:srgbClr val="7030A0"/>
                        </a:solidFill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200" b="1" kern="1400" dirty="0">
                        <a:solidFill>
                          <a:srgbClr val="7030A0"/>
                        </a:solidFill>
                        <a:effectLst/>
                        <a:latin typeface="Arial"/>
                      </a:endParaRP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200" b="1" i="0" u="none" strike="noStrike" kern="1400" noProof="0" dirty="0">
                          <a:solidFill>
                            <a:srgbClr val="7030A0"/>
                          </a:solidFill>
                          <a:effectLst/>
                        </a:rPr>
                        <a:t>Chicken Curry of the Day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200" b="1" i="0" u="none" strike="noStrike" kern="1400" noProof="0" dirty="0">
                        <a:solidFill>
                          <a:srgbClr val="7030A0"/>
                        </a:solidFill>
                        <a:effectLst/>
                      </a:endParaRP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200" b="1" i="0" u="none" strike="noStrike" kern="1400" noProof="0" dirty="0">
                          <a:solidFill>
                            <a:srgbClr val="7030A0"/>
                          </a:solidFill>
                          <a:effectLst/>
                        </a:rPr>
                        <a:t>Quorn Curry of the Day</a:t>
                      </a:r>
                      <a:endParaRPr lang="en-GB" b="1" dirty="0">
                        <a:solidFill>
                          <a:srgbClr val="7030A0"/>
                        </a:solidFill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200" b="1" i="0" u="none" strike="noStrike" kern="1400" noProof="0" dirty="0">
                        <a:solidFill>
                          <a:srgbClr val="7030A0"/>
                        </a:solidFill>
                        <a:effectLst/>
                      </a:endParaRP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200" b="1" i="0" u="none" strike="noStrike" kern="1400" noProof="0" dirty="0">
                          <a:solidFill>
                            <a:srgbClr val="7030A0"/>
                          </a:solidFill>
                          <a:effectLst/>
                        </a:rPr>
                        <a:t>Oven Baked Sausages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200" b="1" i="0" u="none" strike="noStrike" kern="1400" noProof="0" dirty="0">
                        <a:solidFill>
                          <a:srgbClr val="7030A0"/>
                        </a:solidFill>
                        <a:effectLst/>
                      </a:endParaRP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200" b="1" i="0" u="none" strike="noStrike" kern="1400" noProof="0" dirty="0">
                          <a:solidFill>
                            <a:srgbClr val="7030A0"/>
                          </a:solidFill>
                          <a:effectLst/>
                        </a:rPr>
                        <a:t>Quorn Sausages</a:t>
                      </a:r>
                      <a:endParaRPr lang="en-US" b="1" dirty="0">
                        <a:solidFill>
                          <a:srgbClr val="7030A0"/>
                        </a:solidFill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200" b="1" i="0" u="none" strike="noStrike" kern="1400" noProof="0" dirty="0">
                          <a:solidFill>
                            <a:srgbClr val="7030A0"/>
                          </a:solidFill>
                          <a:effectLst/>
                        </a:rPr>
                        <a:t>Chicken Nuggets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200" b="1" i="0" u="none" strike="noStrike" kern="1400" noProof="0" dirty="0">
                        <a:solidFill>
                          <a:srgbClr val="7030A0"/>
                        </a:solidFill>
                        <a:effectLst/>
                      </a:endParaRP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200" b="1" i="0" u="none" strike="noStrike" kern="1400" noProof="0" dirty="0">
                          <a:solidFill>
                            <a:srgbClr val="7030A0"/>
                          </a:solidFill>
                          <a:effectLst/>
                        </a:rPr>
                        <a:t>Quorn Nuggets </a:t>
                      </a:r>
                      <a:endParaRPr lang="en-US" b="1" dirty="0">
                        <a:solidFill>
                          <a:srgbClr val="7030A0"/>
                        </a:solidFill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3227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40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POTATOES PASTA </a:t>
                      </a:r>
                      <a:endParaRPr lang="en-US" sz="1400">
                        <a:latin typeface="Impact"/>
                      </a:endParaRP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kern="140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RICE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7030A0"/>
                          </a:solidFill>
                          <a:effectLst/>
                        </a:rPr>
                        <a:t>Pasta</a:t>
                      </a:r>
                      <a:endParaRPr lang="en-US" b="1" dirty="0">
                        <a:solidFill>
                          <a:srgbClr val="7030A0"/>
                        </a:solidFill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Roast Potatoes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Wholegrain Rice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Nann Bread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Creamed Potatoes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Chips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9019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400">
                          <a:solidFill>
                            <a:schemeClr val="bg1"/>
                          </a:solidFill>
                          <a:effectLst/>
                          <a:latin typeface="Impact"/>
                        </a:rPr>
                        <a:t>VEGETABLES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1425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40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SALAD BAR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5674"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kern="140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DESERTS</a:t>
                      </a:r>
                    </a:p>
                  </a:txBody>
                  <a:tcPr marL="38205" marR="38205" marT="35267" marB="35267" anchor="ctr">
                    <a:lnL w="12700">
                      <a:solidFill>
                        <a:srgbClr val="FFFFFF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Apple Crumble With Custard</a:t>
                      </a:r>
                    </a:p>
                  </a:txBody>
                  <a:tcPr marL="38205" marR="38205" marT="35267" marB="35267" anchor="ctr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Chocolate and Banana Marble Cake</a:t>
                      </a:r>
                    </a:p>
                  </a:txBody>
                  <a:tcPr marL="38205" marR="38205" marT="35267" marB="35267" anchor="ctr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Homemade Biscuit</a:t>
                      </a:r>
                    </a:p>
                  </a:txBody>
                  <a:tcPr marL="38205" marR="38205" marT="35267" marB="35267" anchor="ctr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Chocolate Brownie</a:t>
                      </a:r>
                    </a:p>
                  </a:txBody>
                  <a:tcPr marL="38205" marR="38205" marT="35267" marB="35267" anchor="ctr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Frozen Yoghurt</a:t>
                      </a:r>
                    </a:p>
                  </a:txBody>
                  <a:tcPr marL="38205" marR="38205" marT="35267" marB="35267" anchor="ctr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4492687"/>
                  </a:ext>
                </a:extLst>
              </a:tr>
            </a:tbl>
          </a:graphicData>
        </a:graphic>
      </p:graphicFrame>
      <p:pic>
        <p:nvPicPr>
          <p:cNvPr id="67" name="Picture 29" descr="C:\Users\Karen.Dickinson\AppData\Local\Microsoft\Windows\Temporary Internet Files\Content.Outlook\5TACJGBN\047 sulphur dioxi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48504" y="2416914"/>
            <a:ext cx="150404" cy="153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27" descr="C:\Users\Karen.Dickinson\AppData\Local\Microsoft\Windows\Temporary Internet Files\Content.Outlook\5TACJGBN\047 nuts.bm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48504" y="2194364"/>
            <a:ext cx="158803" cy="164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28" descr="C:\Users\Karen.Dickinson\AppData\Local\Microsoft\Windows\Temporary Internet Files\Content.Outlook\5TACJGBN\047 mustard.bm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1647" y="1930403"/>
            <a:ext cx="159784" cy="162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23" descr="C:\Users\Karen.Dickinson\AppData\Local\Microsoft\Windows\Temporary Internet Files\Content.Outlook\5TACJGBN\047 fish.bmp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1647" y="1709941"/>
            <a:ext cx="170897" cy="174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25" descr="C:\Users\Karen.Dickinson\AppData\Local\Microsoft\Windows\Temporary Internet Files\Content.Outlook\5TACJGBN\047 molluscs.bmp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3538" y="1429521"/>
            <a:ext cx="174678" cy="178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26" descr="C:\Users\Karen.Dickinson\AppData\Local\Microsoft\Windows\Temporary Internet Files\Content.Outlook\5TACJGBN\047 peanuts.bmp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3324" y="1181914"/>
            <a:ext cx="151739" cy="153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30" descr="C:\Users\Karen.Dickinson\AppData\Local\Microsoft\Windows\Temporary Internet Files\Content.Outlook\5TACJGBN\047 eggs.bmp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47404" y="921928"/>
            <a:ext cx="180239" cy="18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34" descr="C:\Users\Karen.Dickinson\AppData\Local\Microsoft\Windows\Temporary Internet Files\Content.Outlook\5TACJGBN\047 sesame.bmp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3324" y="626061"/>
            <a:ext cx="168811" cy="175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Picture 18" descr="C:\Users\Karen.Dickinson\AppData\Local\Microsoft\Windows\Temporary Internet Files\Content.Outlook\5TACJGBN\047 Lupin.bmp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0343" y="2443823"/>
            <a:ext cx="157488" cy="160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21" descr="C:\Users\Karen.Dickinson\AppData\Local\Microsoft\Windows\Temporary Internet Files\Content.Outlook\5TACJGBN\047 crustaceans.bmp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0343" y="2199877"/>
            <a:ext cx="170897" cy="169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3543" y="1977251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9298" y="1693478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33" descr="C:\Users\Karen.Dickinson\AppData\Local\Microsoft\Windows\Temporary Internet Files\Content.Outlook\5TACJGBN\047 soybeans.bmp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9298" y="1409549"/>
            <a:ext cx="159678" cy="159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" name="Picture 35" descr="C:\Users\Karen.Dickinson\AppData\Local\Microsoft\Windows\Temporary Internet Files\Content.Outlook\5TACJGBN\047 celery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39688" y="830938"/>
            <a:ext cx="168473" cy="167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3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82620" y="1112159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1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287" y="3168621"/>
            <a:ext cx="150460" cy="155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3318" y="2636603"/>
            <a:ext cx="159429" cy="164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4354" y="3180378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8080" y="2599417"/>
            <a:ext cx="172798" cy="178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3436" y="5790593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0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3413" y="5810130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7785" y="5810258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8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1620" y="5790593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8" name="TextBox 127"/>
          <p:cNvSpPr txBox="1"/>
          <p:nvPr/>
        </p:nvSpPr>
        <p:spPr>
          <a:xfrm>
            <a:off x="5198536" y="102040"/>
            <a:ext cx="1299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Homemade Dish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5207485" y="324511"/>
            <a:ext cx="15079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Celery</a:t>
            </a:r>
          </a:p>
        </p:txBody>
      </p:sp>
      <p:sp>
        <p:nvSpPr>
          <p:cNvPr id="149" name="TextBox 148"/>
          <p:cNvSpPr txBox="1"/>
          <p:nvPr/>
        </p:nvSpPr>
        <p:spPr>
          <a:xfrm>
            <a:off x="5207485" y="555871"/>
            <a:ext cx="18395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Cereals Containing Gluten 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5226274" y="785619"/>
            <a:ext cx="16716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Crustaceans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5240297" y="1001306"/>
            <a:ext cx="16716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Eggs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5240297" y="1238118"/>
            <a:ext cx="16716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Fish</a:t>
            </a:r>
          </a:p>
        </p:txBody>
      </p:sp>
      <p:pic>
        <p:nvPicPr>
          <p:cNvPr id="153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1725" y="151785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4" name="Picture 35" descr="C:\Users\Karen.Dickinson\AppData\Local\Microsoft\Windows\Temporary Internet Files\Content.Outlook\5TACJGBN\047 celery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8639" y="388537"/>
            <a:ext cx="168473" cy="167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5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7820" y="643929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6" name="Picture 21" descr="C:\Users\Karen.Dickinson\AppData\Local\Microsoft\Windows\Temporary Internet Files\Content.Outlook\5TACJGBN\047 crustaceans.bmp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7426" y="843909"/>
            <a:ext cx="170897" cy="169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7" name="Picture 30" descr="C:\Users\Karen.Dickinson\AppData\Local\Microsoft\Windows\Temporary Internet Files\Content.Outlook\5TACJGBN\047 eggs.bmp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321" y="1067044"/>
            <a:ext cx="180239" cy="18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8" name="Picture 23" descr="C:\Users\Karen.Dickinson\AppData\Local\Microsoft\Windows\Temporary Internet Files\Content.Outlook\5TACJGBN\047 fish.bmp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404" y="1300776"/>
            <a:ext cx="170897" cy="174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9" name="TextBox 158"/>
          <p:cNvSpPr txBox="1"/>
          <p:nvPr/>
        </p:nvSpPr>
        <p:spPr>
          <a:xfrm>
            <a:off x="7161207" y="65044"/>
            <a:ext cx="11147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err="1"/>
              <a:t>Lupin</a:t>
            </a:r>
            <a:endParaRPr lang="en-GB" sz="1200" b="1"/>
          </a:p>
        </p:txBody>
      </p:sp>
      <p:pic>
        <p:nvPicPr>
          <p:cNvPr id="160" name="Picture 18" descr="C:\Users\Karen.Dickinson\AppData\Local\Microsoft\Windows\Temporary Internet Files\Content.Outlook\5TACJGBN\047 Lupin.bmp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0820" y="123071"/>
            <a:ext cx="157488" cy="160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1" name="TextBox 160"/>
          <p:cNvSpPr txBox="1"/>
          <p:nvPr/>
        </p:nvSpPr>
        <p:spPr>
          <a:xfrm>
            <a:off x="7161207" y="295151"/>
            <a:ext cx="11158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Milk-Dairy</a:t>
            </a:r>
          </a:p>
        </p:txBody>
      </p:sp>
      <p:pic>
        <p:nvPicPr>
          <p:cNvPr id="162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2162" y="336581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" name="TextBox 162"/>
          <p:cNvSpPr txBox="1"/>
          <p:nvPr/>
        </p:nvSpPr>
        <p:spPr>
          <a:xfrm>
            <a:off x="7130501" y="540180"/>
            <a:ext cx="11256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 Molluscs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7119747" y="755573"/>
            <a:ext cx="11181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 Mustard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7165010" y="974322"/>
            <a:ext cx="11651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Nuts</a:t>
            </a:r>
          </a:p>
        </p:txBody>
      </p:sp>
      <p:pic>
        <p:nvPicPr>
          <p:cNvPr id="166" name="Picture 25" descr="C:\Users\Karen.Dickinson\AppData\Local\Microsoft\Windows\Temporary Internet Files\Content.Outlook\5TACJGBN\047 molluscs.bmp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868" y="607108"/>
            <a:ext cx="174678" cy="178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7" name="Picture 28" descr="C:\Users\Karen.Dickinson\AppData\Local\Microsoft\Windows\Temporary Internet Files\Content.Outlook\5TACJGBN\047 mustard.bm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9672" y="830938"/>
            <a:ext cx="159784" cy="162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8" name="Picture 27" descr="C:\Users\Karen.Dickinson\AppData\Local\Microsoft\Windows\Temporary Internet Files\Content.Outlook\5TACJGBN\047 nuts.bm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9672" y="1042233"/>
            <a:ext cx="158803" cy="164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9" name="TextBox 168"/>
          <p:cNvSpPr txBox="1"/>
          <p:nvPr/>
        </p:nvSpPr>
        <p:spPr>
          <a:xfrm>
            <a:off x="7165010" y="1181891"/>
            <a:ext cx="11367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Peanuts</a:t>
            </a:r>
          </a:p>
        </p:txBody>
      </p:sp>
      <p:pic>
        <p:nvPicPr>
          <p:cNvPr id="170" name="Picture 26" descr="C:\Users\Karen.Dickinson\AppData\Local\Microsoft\Windows\Temporary Internet Files\Content.Outlook\5TACJGBN\047 peanuts.bmp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479" y="1256286"/>
            <a:ext cx="151739" cy="153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1" name="TextBox 170"/>
          <p:cNvSpPr txBox="1"/>
          <p:nvPr/>
        </p:nvSpPr>
        <p:spPr>
          <a:xfrm>
            <a:off x="8294118" y="561650"/>
            <a:ext cx="13203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Sulphur Dioxide</a:t>
            </a:r>
          </a:p>
        </p:txBody>
      </p:sp>
      <p:sp>
        <p:nvSpPr>
          <p:cNvPr id="172" name="TextBox 171"/>
          <p:cNvSpPr txBox="1"/>
          <p:nvPr/>
        </p:nvSpPr>
        <p:spPr>
          <a:xfrm>
            <a:off x="8301797" y="90444"/>
            <a:ext cx="12021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Sesame Seeds</a:t>
            </a:r>
          </a:p>
        </p:txBody>
      </p:sp>
      <p:sp>
        <p:nvSpPr>
          <p:cNvPr id="173" name="TextBox 172"/>
          <p:cNvSpPr txBox="1"/>
          <p:nvPr/>
        </p:nvSpPr>
        <p:spPr>
          <a:xfrm>
            <a:off x="8286166" y="345323"/>
            <a:ext cx="1192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Soya</a:t>
            </a:r>
          </a:p>
        </p:txBody>
      </p:sp>
      <p:pic>
        <p:nvPicPr>
          <p:cNvPr id="174" name="Picture 34" descr="C:\Users\Karen.Dickinson\AppData\Local\Microsoft\Windows\Temporary Internet Files\Content.Outlook\5TACJGBN\047 sesame.bmp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9957" y="126521"/>
            <a:ext cx="168811" cy="175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5" name="Picture 33" descr="C:\Users\Karen.Dickinson\AppData\Local\Microsoft\Windows\Temporary Internet Files\Content.Outlook\5TACJGBN\047 soybeans.bmp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4279" y="396692"/>
            <a:ext cx="159678" cy="159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" name="Picture 29" descr="C:\Users\Karen.Dickinson\AppData\Local\Microsoft\Windows\Temporary Internet Files\Content.Outlook\5TACJGBN\047 sulphur dioxi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165" y="626061"/>
            <a:ext cx="150404" cy="153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237" y="3159223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6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1942" y="2514735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9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029" y="5818828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1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439" y="5820279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3428" y="3167157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943" y="3179778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2747" y="2639376"/>
            <a:ext cx="159429" cy="158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0467" y="2639376"/>
            <a:ext cx="156605" cy="160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" name="Picture 33" descr="C:\Users\Karen.Dickinson\AppData\Local\Microsoft\Windows\Temporary Internet Files\Content.Outlook\5TACJGBN\047 soybeans.bmp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251" y="2531654"/>
            <a:ext cx="159678" cy="159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0184" y="5818828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6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0195" y="5820279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7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8841" y="5790593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9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2295" y="3174703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" name="Picture 30" descr="C:\Users\Karen.Dickinson\AppData\Local\Microsoft\Windows\Temporary Internet Files\Content.Outlook\5TACJGBN\047 eggs.bmp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853" y="3162757"/>
            <a:ext cx="180239" cy="18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1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9264" y="3969102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5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2036" y="2615981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6" name="Picture 30" descr="C:\Users\Karen.Dickinson\AppData\Local\Microsoft\Windows\Temporary Internet Files\Content.Outlook\5TACJGBN\047 eggs.bmp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364" y="2614687"/>
            <a:ext cx="172856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2471" y="2758170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4" name="Picture 33" descr="C:\Users\Karen.Dickinson\AppData\Local\Microsoft\Windows\Temporary Internet Files\Content.Outlook\5TACJGBN\047 soybeans.bmp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581" y="3159223"/>
            <a:ext cx="159678" cy="159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5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6211" y="2755725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7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0972" y="5790593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9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3918" y="4045796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0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3067" y="5790592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1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2241" y="2622207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" name="Picture 33" descr="C:\Users\Karen.Dickinson\AppData\Local\Microsoft\Windows\Temporary Internet Files\Content.Outlook\5TACJGBN\047 soybeans.bmp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251" y="3167001"/>
            <a:ext cx="159678" cy="159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5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6442" y="3151520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7" name="Picture 29" descr="C:\Users\Karen.Dickinson\AppData\Local\Microsoft\Windows\Temporary Internet Files\Content.Outlook\5TACJGBN\047 sulphur dioxi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7206" y="2777683"/>
            <a:ext cx="150404" cy="153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0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7138" y="5800742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30" descr="C:\Users\Karen.Dickinson\AppData\Local\Microsoft\Windows\Temporary Internet Files\Content.Outlook\5TACJGBN\047 eggs.bmp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8220" y="5818828"/>
            <a:ext cx="180239" cy="18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logo with a tree&#10;&#10;AI-generated content may be incorrect.">
            <a:extLst>
              <a:ext uri="{FF2B5EF4-FFF2-40B4-BE49-F238E27FC236}">
                <a16:creationId xmlns:a16="http://schemas.microsoft.com/office/drawing/2014/main" id="{D15A6DB6-EB93-A08A-6F48-B502E7514B4A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268294" y="157483"/>
            <a:ext cx="1554269" cy="11763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39F322B-5D3C-8197-0CC7-E795F6891313}"/>
              </a:ext>
            </a:extLst>
          </p:cNvPr>
          <p:cNvSpPr txBox="1"/>
          <p:nvPr/>
        </p:nvSpPr>
        <p:spPr>
          <a:xfrm rot="-10800000" flipV="1">
            <a:off x="1596230" y="5990239"/>
            <a:ext cx="6882280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b="1" dirty="0">
                <a:solidFill>
                  <a:srgbClr val="7030A0"/>
                </a:solidFill>
              </a:rPr>
              <a:t>Fresh Fruit and a selection of Breads are always available daily. </a:t>
            </a:r>
            <a:r>
              <a:rPr lang="en-US" b="1" dirty="0">
                <a:solidFill>
                  <a:srgbClr val="7030A0"/>
                </a:solidFill>
              </a:rPr>
              <a:t>​​</a:t>
            </a:r>
          </a:p>
          <a:p>
            <a:pPr algn="ctr"/>
            <a:r>
              <a:rPr lang="en-GB" b="1" dirty="0"/>
              <a:t>Drinking Water is Available Daily on the Dining Room Tables </a:t>
            </a:r>
            <a:r>
              <a:rPr lang="en-GB" dirty="0"/>
              <a:t>​​</a:t>
            </a:r>
            <a:endParaRPr lang="en-GB" dirty="0">
              <a:ea typeface="Calibri"/>
              <a:cs typeface="Calibri"/>
            </a:endParaRPr>
          </a:p>
          <a:p>
            <a:pPr algn="ctr"/>
            <a:r>
              <a:rPr lang="en-GB" b="1" dirty="0">
                <a:solidFill>
                  <a:srgbClr val="FF0000"/>
                </a:solidFill>
              </a:rPr>
              <a:t>Menus are Subject to Change </a:t>
            </a:r>
            <a:endParaRPr lang="en-GB" b="1" dirty="0">
              <a:solidFill>
                <a:srgbClr val="FF0000"/>
              </a:solidFill>
              <a:ea typeface="Calibri"/>
              <a:cs typeface="Calibri"/>
            </a:endParaRPr>
          </a:p>
        </p:txBody>
      </p:sp>
      <p:pic>
        <p:nvPicPr>
          <p:cNvPr id="2" name="Picture 28" descr="C:\Users\Karen.Dickinson\AppData\Local\Microsoft\Windows\Temporary Internet Files\Content.Outlook\5TACJGBN\047 mustard.bmp">
            <a:extLst>
              <a:ext uri="{FF2B5EF4-FFF2-40B4-BE49-F238E27FC236}">
                <a16:creationId xmlns:a16="http://schemas.microsoft.com/office/drawing/2014/main" id="{3789C9CF-FC87-0DBF-466E-2CB8F33B9B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0173" y="2632350"/>
            <a:ext cx="159784" cy="162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5" descr="C:\Users\Karen.Dickinson\AppData\Local\Microsoft\Windows\Temporary Internet Files\Content.Outlook\5TACJGBN\047 celery.bmp">
            <a:extLst>
              <a:ext uri="{FF2B5EF4-FFF2-40B4-BE49-F238E27FC236}">
                <a16:creationId xmlns:a16="http://schemas.microsoft.com/office/drawing/2014/main" id="{75CBBF57-C2CD-972B-D260-A1E1F96323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3912" y="2630360"/>
            <a:ext cx="168473" cy="167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3" descr="C:\Users\Karen.Dickinson\AppData\Local\Microsoft\Windows\Temporary Internet Files\Content.Outlook\5TACJGBN\047 soybeans.bmp">
            <a:extLst>
              <a:ext uri="{FF2B5EF4-FFF2-40B4-BE49-F238E27FC236}">
                <a16:creationId xmlns:a16="http://schemas.microsoft.com/office/drawing/2014/main" id="{22384F27-8ECD-8046-B6EB-CCCCF5E65D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176" y="5824986"/>
            <a:ext cx="159678" cy="159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2" descr="C:\Users\Karen.Dickinson\AppData\Local\Microsoft\Windows\Temporary Internet Files\Content.Outlook\5TACJGBN\047 cereals.bmp">
            <a:extLst>
              <a:ext uri="{FF2B5EF4-FFF2-40B4-BE49-F238E27FC236}">
                <a16:creationId xmlns:a16="http://schemas.microsoft.com/office/drawing/2014/main" id="{69B08FCB-AD30-AAFD-2BAF-77FEE2B961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2290" y="5790593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0" descr="C:\Users\Karen.Dickinson\AppData\Local\Microsoft\Windows\Temporary Internet Files\Content.Outlook\5TACJGBN\047 eggs.bmp">
            <a:extLst>
              <a:ext uri="{FF2B5EF4-FFF2-40B4-BE49-F238E27FC236}">
                <a16:creationId xmlns:a16="http://schemas.microsoft.com/office/drawing/2014/main" id="{D9B7FAF4-83DA-D739-A38C-744AB9F2C7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2887" y="5790424"/>
            <a:ext cx="180239" cy="18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3" descr="C:\Users\Karen.Dickinson\AppData\Local\Microsoft\Windows\Temporary Internet Files\Content.Outlook\5TACJGBN\047 soybeans.bmp">
            <a:extLst>
              <a:ext uri="{FF2B5EF4-FFF2-40B4-BE49-F238E27FC236}">
                <a16:creationId xmlns:a16="http://schemas.microsoft.com/office/drawing/2014/main" id="{24AF88FB-065C-3615-10BB-51DD059B60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7118" y="5816210"/>
            <a:ext cx="159678" cy="159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5430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18ec15-e105-4a2d-8d61-1b82b52e01db">
      <Terms xmlns="http://schemas.microsoft.com/office/infopath/2007/PartnerControls"/>
    </lcf76f155ced4ddcb4097134ff3c332f>
    <TaxCatchAll xmlns="5463e1ec-1b19-4653-920e-8e0a1cb9f16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4E1FA591FBEA4458AB8F8C125FA517F" ma:contentTypeVersion="15" ma:contentTypeDescription="Create a new document." ma:contentTypeScope="" ma:versionID="9dd04b628d7175a7225d3e7da0b4693a">
  <xsd:schema xmlns:xsd="http://www.w3.org/2001/XMLSchema" xmlns:xs="http://www.w3.org/2001/XMLSchema" xmlns:p="http://schemas.microsoft.com/office/2006/metadata/properties" xmlns:ns2="c618ec15-e105-4a2d-8d61-1b82b52e01db" xmlns:ns3="5463e1ec-1b19-4653-920e-8e0a1cb9f16e" targetNamespace="http://schemas.microsoft.com/office/2006/metadata/properties" ma:root="true" ma:fieldsID="9b1d95bc81222b0a5a17807c7c60c167" ns2:_="" ns3:_="">
    <xsd:import namespace="c618ec15-e105-4a2d-8d61-1b82b52e01db"/>
    <xsd:import namespace="5463e1ec-1b19-4653-920e-8e0a1cb9f1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18ec15-e105-4a2d-8d61-1b82b52e01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d842b64-b1f6-4448-b00e-e644affff4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63e1ec-1b19-4653-920e-8e0a1cb9f16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f8870b09-715b-496e-bf7c-9bfbb6cfacda}" ma:internalName="TaxCatchAll" ma:showField="CatchAllData" ma:web="5463e1ec-1b19-4653-920e-8e0a1cb9f1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5266647-D906-44C5-A643-24BB02300832}">
  <ds:schemaRefs>
    <ds:schemaRef ds:uri="http://schemas.openxmlformats.org/package/2006/metadata/core-properties"/>
    <ds:schemaRef ds:uri="5463e1ec-1b19-4653-920e-8e0a1cb9f16e"/>
    <ds:schemaRef ds:uri="http://purl.org/dc/terms/"/>
    <ds:schemaRef ds:uri="http://purl.org/dc/elements/1.1/"/>
    <ds:schemaRef ds:uri="http://schemas.microsoft.com/office/2006/metadata/properties"/>
    <ds:schemaRef ds:uri="c618ec15-e105-4a2d-8d61-1b82b52e01db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13FB084-6BC3-4886-9A53-D30D5F3B7FEF}">
  <ds:schemaRefs>
    <ds:schemaRef ds:uri="5463e1ec-1b19-4653-920e-8e0a1cb9f16e"/>
    <ds:schemaRef ds:uri="c618ec15-e105-4a2d-8d61-1b82b52e01d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2B40C524-70D1-4B75-83A1-8FCD277F95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467</Words>
  <Application>Microsoft Office PowerPoint</Application>
  <PresentationFormat>A4 Paper (210x297 mm)</PresentationFormat>
  <Paragraphs>199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Impact</vt:lpstr>
      <vt:lpstr>Segoe UI</vt:lpstr>
      <vt:lpstr>ヒラギノ角ゴ Pro W3</vt:lpstr>
      <vt:lpstr>Office Theme</vt:lpstr>
      <vt:lpstr>PowerPoint Presentation</vt:lpstr>
      <vt:lpstr>PowerPoint Presentation</vt:lpstr>
      <vt:lpstr>PowerPoint Presentation</vt:lpstr>
    </vt:vector>
  </TitlesOfParts>
  <Company>Northumberland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McGrath, Natalie</dc:creator>
  <cp:lastModifiedBy>Yvonne Collingwood</cp:lastModifiedBy>
  <cp:revision>14</cp:revision>
  <cp:lastPrinted>2015-03-16T13:52:58Z</cp:lastPrinted>
  <dcterms:created xsi:type="dcterms:W3CDTF">2013-06-05T12:47:07Z</dcterms:created>
  <dcterms:modified xsi:type="dcterms:W3CDTF">2025-03-03T11:47:10Z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0x01010094E1FA591FBEA4458AB8F8C125FA517F</vt:lpwstr>
  </property>
  <property fmtid="{D5CDD505-2E9C-101B-9397-08002B2CF9AE}" pid="3" name="Order">
    <vt:r8>700</vt:r8>
  </property>
  <property fmtid="{D5CDD505-2E9C-101B-9397-08002B2CF9AE}" pid="4" name="ComplianceAssetId">
    <vt:lpwstr/>
  </property>
  <property fmtid="{D5CDD505-2E9C-101B-9397-08002B2CF9AE}" pid="5" name="MediaServiceImageTags">
    <vt:lpwstr/>
  </property>
</Properties>
</file>