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906000" cy="6858000" type="A4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008000"/>
    <a:srgbClr val="3366FF"/>
    <a:srgbClr val="9BD4FF"/>
    <a:srgbClr val="CE2878"/>
    <a:srgbClr val="FF0066"/>
    <a:srgbClr val="0070C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64139-01C4-4CFF-798E-7AEE00182660}" v="16" dt="2025-02-17T12:31:11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AE8D67DB-3450-459A-A340-5ECEBF9D1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B2E85932-42F1-4611-9FD8-49D2B6526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2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8025" y="744538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6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5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7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0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5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4DA3-92DD-4392-8228-A884B97444E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.png"/><Relationship Id="rId3" Type="http://schemas.openxmlformats.org/officeDocument/2006/relationships/image" Target="../media/image16.png"/><Relationship Id="rId7" Type="http://schemas.openxmlformats.org/officeDocument/2006/relationships/image" Target="../media/image13.png"/><Relationship Id="rId12" Type="http://schemas.openxmlformats.org/officeDocument/2006/relationships/image" Target="../media/image9.png"/><Relationship Id="rId17" Type="http://schemas.openxmlformats.org/officeDocument/2006/relationships/image" Target="../media/image17.png"/><Relationship Id="rId2" Type="http://schemas.openxmlformats.org/officeDocument/2006/relationships/image" Target="../media/image15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14.png"/><Relationship Id="rId9" Type="http://schemas.openxmlformats.org/officeDocument/2006/relationships/image" Target="../media/image6.png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5.png"/><Relationship Id="rId18" Type="http://schemas.openxmlformats.org/officeDocument/2006/relationships/image" Target="../media/image17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12" Type="http://schemas.openxmlformats.org/officeDocument/2006/relationships/image" Target="../media/image3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.png"/><Relationship Id="rId5" Type="http://schemas.openxmlformats.org/officeDocument/2006/relationships/image" Target="../media/image9.png"/><Relationship Id="rId15" Type="http://schemas.openxmlformats.org/officeDocument/2006/relationships/image" Target="../media/image13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1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219438" y="91443"/>
            <a:ext cx="256534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2000">
                <a:solidFill>
                  <a:srgbClr val="3366FF"/>
                </a:solidFill>
                <a:latin typeface="Impact"/>
                <a:ea typeface="ヒラギノ角ゴ Pro W3"/>
              </a:rPr>
              <a:t>ACOMB FIRST SCHOOL </a:t>
            </a:r>
            <a:endParaRPr lang="en-US" sz="2000">
              <a:solidFill>
                <a:srgbClr val="3366FF"/>
              </a:solidFill>
              <a:cs typeface="Arial"/>
            </a:endParaRPr>
          </a:p>
          <a:p>
            <a:r>
              <a:rPr lang="en-GB" sz="2000">
                <a:solidFill>
                  <a:srgbClr val="3366FF"/>
                </a:solidFill>
                <a:latin typeface="Impact"/>
                <a:ea typeface="ヒラギノ角ゴ Pro W3"/>
              </a:rPr>
              <a:t>WINTER MENU 2024/2025</a:t>
            </a:r>
            <a:endParaRPr lang="en-GB" sz="2000">
              <a:solidFill>
                <a:srgbClr val="3366FF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38268"/>
              </p:ext>
            </p:extLst>
          </p:nvPr>
        </p:nvGraphicFramePr>
        <p:xfrm>
          <a:off x="266983" y="1491270"/>
          <a:ext cx="9474155" cy="4375439"/>
        </p:xfrm>
        <a:graphic>
          <a:graphicData uri="http://schemas.openxmlformats.org/drawingml/2006/table">
            <a:tbl>
              <a:tblPr/>
              <a:tblGrid>
                <a:gridCol w="109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9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63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WEEK 1</a:t>
                      </a: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Impact" panose="020B0806030902050204" pitchFamily="34" charset="0"/>
                      </a:endParaRPr>
                    </a:p>
                  </a:txBody>
                  <a:tcPr marL="38205" marR="38205" marT="35267" marB="35267">
                    <a:lnL w="12700">
                      <a:solidFill>
                        <a:srgbClr val="FFFFFF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Impact" panose="020B0806030902050204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Impact" panose="020B0806030902050204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Impact" panose="020B0806030902050204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Impact" panose="020B0806030902050204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Impact" panose="020B0806030902050204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Spaghetti Bolognaise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2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Quorn Bolognaise</a:t>
                      </a:r>
                    </a:p>
                  </a:txBody>
                  <a:tcPr marL="38205" marR="38205" marT="35267" marB="35267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Pork Casserole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2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Quorn Casserole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Fish cakes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2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Veggie Nuggets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b="1" kern="140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kern="1400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omato &amp; Basil Pasta Bake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Cheese &amp; Tomato Pizza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66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POTATOES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PASTA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RICE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kern="1400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 </a:t>
                      </a:r>
                      <a:br>
                        <a:rPr lang="en-GB" sz="1200" b="1" kern="1400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</a:b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Garlic Bread</a:t>
                      </a:r>
                    </a:p>
                  </a:txBody>
                  <a:tcPr marL="38205" marR="38205" marT="35267" marB="35267" anchor="ctr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Creamed Potatoes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Smilies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Crusty Bread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Chips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3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</a:rPr>
                        <a:t>VEGETABLES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5" marR="38205" marT="35267" marB="35267" anchor="ctr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1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1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1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1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61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SALAD BAR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5" marR="38205" marT="35267" marB="35267" anchor="ctr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1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1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1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100" b="1" kern="1400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138"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 panose="020B0806030902050204" pitchFamily="34" charset="0"/>
                        </a:rPr>
                        <a:t>DESERTS</a:t>
                      </a:r>
                    </a:p>
                  </a:txBody>
                  <a:tcPr marL="38205" marR="38205" marT="35267" marB="35267" anchor="ctr">
                    <a:lnL w="12700">
                      <a:solidFill>
                        <a:srgbClr val="FFFFFF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Lemon Brownie</a:t>
                      </a:r>
                    </a:p>
                  </a:txBody>
                  <a:tcPr marL="38205" marR="38205" marT="35267" marB="35267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Chocolate Orange Sponge</a:t>
                      </a:r>
                    </a:p>
                  </a:txBody>
                  <a:tcPr marL="38205" marR="38205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bg1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Iced Sponge with Custard</a:t>
                      </a:r>
                    </a:p>
                  </a:txBody>
                  <a:tcPr marL="38205" marR="38205" marT="35267" marB="35267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Rice Pudding with Jam</a:t>
                      </a:r>
                    </a:p>
                  </a:txBody>
                  <a:tcPr marL="38205" marR="38205" marT="35267" marB="35267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 dirty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Homemade Biscuit</a:t>
                      </a:r>
                    </a:p>
                  </a:txBody>
                  <a:tcPr marL="38205" marR="38205" marT="35267" marB="35267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590253"/>
                  </a:ext>
                </a:extLst>
              </a:tr>
            </a:tbl>
          </a:graphicData>
        </a:graphic>
      </p:graphicFrame>
      <p:pic>
        <p:nvPicPr>
          <p:cNvPr id="104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798" y="572225"/>
            <a:ext cx="153214" cy="1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9323" y="2095181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3951" y="1834343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6550" y="1151444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6549" y="1596624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5019" y="1376618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055" y="1376618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055" y="1589707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346" y="1834343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1656" y="2083299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6574" y="1186496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203" y="886520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203" y="691734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6725" y="952330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2786" y="746966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642" y="2382879"/>
            <a:ext cx="153672" cy="15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264" y="2445430"/>
            <a:ext cx="153672" cy="15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954" y="288099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77" y="5596704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258" y="5595560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533" y="5595560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601" y="5597708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035" y="5595338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677" y="154574"/>
            <a:ext cx="181719" cy="18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800" y="379039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55" y="612100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510" y="829997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TextBox 146"/>
          <p:cNvSpPr txBox="1"/>
          <p:nvPr/>
        </p:nvSpPr>
        <p:spPr>
          <a:xfrm>
            <a:off x="5198536" y="102040"/>
            <a:ext cx="129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Homemade Dish</a:t>
            </a:r>
          </a:p>
        </p:txBody>
      </p:sp>
      <p:pic>
        <p:nvPicPr>
          <p:cNvPr id="148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265" y="1067040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265" y="1278305"/>
            <a:ext cx="199730" cy="20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603" y="134207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769" y="34204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868" y="586132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173" y="812296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880" y="1032572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894" y="1253518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586" y="145285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958" y="397822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916" y="639259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5207485" y="324511"/>
            <a:ext cx="150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Celery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5207485" y="555871"/>
            <a:ext cx="183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Cereals Containing Gluten 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226274" y="785619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Crustaceans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240297" y="1001306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Eggs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7161207" y="65044"/>
            <a:ext cx="111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err="1"/>
              <a:t>Lupin</a:t>
            </a:r>
            <a:endParaRPr lang="en-GB" sz="1200" b="1"/>
          </a:p>
        </p:txBody>
      </p:sp>
      <p:sp>
        <p:nvSpPr>
          <p:cNvPr id="146" name="TextBox 145"/>
          <p:cNvSpPr txBox="1"/>
          <p:nvPr/>
        </p:nvSpPr>
        <p:spPr>
          <a:xfrm>
            <a:off x="7161207" y="295151"/>
            <a:ext cx="111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Milk-Dairy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130501" y="540180"/>
            <a:ext cx="112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 Molluscs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119747" y="755573"/>
            <a:ext cx="1118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 Mustard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165010" y="974322"/>
            <a:ext cx="116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Nuts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7165010" y="1181891"/>
            <a:ext cx="113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Peanuts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8301797" y="90444"/>
            <a:ext cx="120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Sesame Seeds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8286166" y="345323"/>
            <a:ext cx="119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 Soya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8294118" y="561650"/>
            <a:ext cx="132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Sulphur Dioxide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5240297" y="1238118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Fish</a:t>
            </a:r>
          </a:p>
        </p:txBody>
      </p:sp>
      <p:pic>
        <p:nvPicPr>
          <p:cNvPr id="92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913" y="2926558"/>
            <a:ext cx="170233" cy="17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91" y="2454506"/>
            <a:ext cx="170233" cy="16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225" y="2391644"/>
            <a:ext cx="173397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722" y="2948300"/>
            <a:ext cx="170233" cy="16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43" y="5597708"/>
            <a:ext cx="174036" cy="17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503" y="557943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430" y="559070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134" y="3763407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173" y="2364008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367" y="381743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108" y="559770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655" y="5612196"/>
            <a:ext cx="172860" cy="17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80" y="2932479"/>
            <a:ext cx="170233" cy="16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939" y="5610645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826" y="5594642"/>
            <a:ext cx="174036" cy="17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478" y="5607538"/>
            <a:ext cx="161287" cy="16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949" y="2888515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645" y="2352345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19" y="5611370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511" y="2872883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087" y="288099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087" y="5611369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logo with a tree&#10;&#10;AI-generated content may be incorrect.">
            <a:extLst>
              <a:ext uri="{FF2B5EF4-FFF2-40B4-BE49-F238E27FC236}">
                <a16:creationId xmlns:a16="http://schemas.microsoft.com/office/drawing/2014/main" id="{4762A1FC-6DF3-FA0C-2DAB-3872D384D61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68294" y="157483"/>
            <a:ext cx="1554269" cy="1176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ED5753-1B79-D09D-6D82-D5A5A7D9CE08}"/>
              </a:ext>
            </a:extLst>
          </p:cNvPr>
          <p:cNvSpPr txBox="1"/>
          <p:nvPr/>
        </p:nvSpPr>
        <p:spPr>
          <a:xfrm rot="-10800000" flipV="1">
            <a:off x="1123316" y="5776518"/>
            <a:ext cx="752127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>
                <a:solidFill>
                  <a:srgbClr val="3366FF"/>
                </a:solidFill>
              </a:rPr>
              <a:t>Fresh Fruit and a selection of Breads are always available daily. </a:t>
            </a:r>
          </a:p>
          <a:p>
            <a:pPr algn="ctr"/>
            <a:r>
              <a:rPr lang="en-GB" b="1" dirty="0"/>
              <a:t>Drinking Water is Available Daily on the Dining Room Tables </a:t>
            </a:r>
            <a:endParaRPr lang="en-GB" b="1" dirty="0">
              <a:ea typeface="Calibri"/>
              <a:cs typeface="Calibri"/>
            </a:endParaRPr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Menus are Subject to Change </a:t>
            </a:r>
            <a:endParaRPr lang="en-GB" b="1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pic>
        <p:nvPicPr>
          <p:cNvPr id="2" name="Picture 30" descr="C:\Users\Karen.Dickinson\AppData\Local\Microsoft\Windows\Temporary Internet Files\Content.Outlook\5TACJGBN\047 eggs.bmp">
            <a:extLst>
              <a:ext uri="{FF2B5EF4-FFF2-40B4-BE49-F238E27FC236}">
                <a16:creationId xmlns:a16="http://schemas.microsoft.com/office/drawing/2014/main" id="{1A5DE87E-AE6F-BFBD-7897-707D9665C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160" y="2940407"/>
            <a:ext cx="186497" cy="18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0" descr="C:\Users\Karen.Dickinson\AppData\Local\Microsoft\Windows\Temporary Internet Files\Content.Outlook\5TACJGBN\047 eggs.bmp">
            <a:extLst>
              <a:ext uri="{FF2B5EF4-FFF2-40B4-BE49-F238E27FC236}">
                <a16:creationId xmlns:a16="http://schemas.microsoft.com/office/drawing/2014/main" id="{2407768E-39F1-4797-E277-279622D77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195" y="2932970"/>
            <a:ext cx="151953" cy="15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5" descr="C:\Users\Karen.Dickinson\AppData\Local\Microsoft\Windows\Temporary Internet Files\Content.Outlook\5TACJGBN\047 celery.bmp">
            <a:extLst>
              <a:ext uri="{FF2B5EF4-FFF2-40B4-BE49-F238E27FC236}">
                <a16:creationId xmlns:a16="http://schemas.microsoft.com/office/drawing/2014/main" id="{A832D4E7-6E70-AFE4-4708-E7C0A6EAC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227" y="2382879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3" descr="C:\Users\Karen.Dickinson\AppData\Local\Microsoft\Windows\Temporary Internet Files\Content.Outlook\5TACJGBN\047 fish.bmp">
            <a:extLst>
              <a:ext uri="{FF2B5EF4-FFF2-40B4-BE49-F238E27FC236}">
                <a16:creationId xmlns:a16="http://schemas.microsoft.com/office/drawing/2014/main" id="{E0E55EC3-2EAC-C2FE-1185-37C63FED2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316" y="2368917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3" descr="C:\Users\Karen.Dickinson\AppData\Local\Microsoft\Windows\Temporary Internet Files\Content.Outlook\5TACJGBN\047 soybeans.bmp">
            <a:extLst>
              <a:ext uri="{FF2B5EF4-FFF2-40B4-BE49-F238E27FC236}">
                <a16:creationId xmlns:a16="http://schemas.microsoft.com/office/drawing/2014/main" id="{8BF8304E-BF03-AA87-5104-117F3D7C6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528" y="5583488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0" descr="C:\Users\Karen.Dickinson\AppData\Local\Microsoft\Windows\Temporary Internet Files\Content.Outlook\5TACJGBN\047 eggs.bmp">
            <a:extLst>
              <a:ext uri="{FF2B5EF4-FFF2-40B4-BE49-F238E27FC236}">
                <a16:creationId xmlns:a16="http://schemas.microsoft.com/office/drawing/2014/main" id="{0B44C4BE-ABAC-5034-11C7-62D03F00E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46" y="5609114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3" descr="C:\Users\Karen.Dickinson\AppData\Local\Microsoft\Windows\Temporary Internet Files\Content.Outlook\5TACJGBN\047 soybeans.bmp">
            <a:extLst>
              <a:ext uri="{FF2B5EF4-FFF2-40B4-BE49-F238E27FC236}">
                <a16:creationId xmlns:a16="http://schemas.microsoft.com/office/drawing/2014/main" id="{B0275449-B6D0-78C2-906B-8A1CA3B1D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668" y="5612763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47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713187"/>
              </p:ext>
            </p:extLst>
          </p:nvPr>
        </p:nvGraphicFramePr>
        <p:xfrm>
          <a:off x="241004" y="1593370"/>
          <a:ext cx="9494272" cy="4418569"/>
        </p:xfrm>
        <a:graphic>
          <a:graphicData uri="http://schemas.openxmlformats.org/drawingml/2006/table">
            <a:tbl>
              <a:tblPr/>
              <a:tblGrid>
                <a:gridCol w="1090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6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3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8871"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2000" b="0" kern="140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WEEK 2</a:t>
                      </a:r>
                      <a:endParaRPr lang="en-GB" sz="2000" b="0" kern="1400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2000" b="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MONDAY</a:t>
                      </a: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2000" b="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TUESDAY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2000" b="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WEDNESDAY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2000" b="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THURSDAY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2000" b="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FRIDAY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331"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b="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Cheese Melts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 anchor="ctr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00B050"/>
                          </a:solidFill>
                          <a:latin typeface="Arial"/>
                        </a:rPr>
                        <a:t>Mince &amp; Dumpling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1200" b="1" i="0" u="none" strike="noStrike" noProof="0" dirty="0">
                        <a:solidFill>
                          <a:srgbClr val="00B050"/>
                        </a:solidFill>
                        <a:latin typeface="Arial"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00B050"/>
                          </a:solidFill>
                          <a:latin typeface="Arial"/>
                        </a:rPr>
                        <a:t>Quorn Mince &amp; Dumplings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00B050"/>
                          </a:solidFill>
                          <a:latin typeface="Arial"/>
                        </a:rPr>
                        <a:t>Jacket Potato with a Choice of Fillings 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50"/>
                          </a:solidFill>
                          <a:latin typeface="Arial"/>
                        </a:rPr>
                        <a:t>Roast of the Day with Yorkshire Pudding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noProof="0" dirty="0">
                          <a:solidFill>
                            <a:srgbClr val="00B050"/>
                          </a:solidFill>
                          <a:latin typeface="Arial"/>
                        </a:rPr>
                        <a:t> Veggie Roast of the Day with Yorkshire Pudding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12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00B050"/>
                          </a:solidFill>
                          <a:latin typeface="Arial"/>
                        </a:rPr>
                        <a:t>Breaded Fish Fingers 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979"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b="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POTATOES PASTA</a:t>
                      </a:r>
                      <a:endParaRPr lang="en-US" sz="1400">
                        <a:latin typeface="Impact"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b="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RICE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Jacket Potato Wedges </a:t>
                      </a:r>
                      <a:endParaRPr lang="en-US" sz="1200" b="1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 anchor="ctr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00B050"/>
                          </a:solidFill>
                          <a:latin typeface="Arial"/>
                        </a:rPr>
                        <a:t>Creamed Potatoes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12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00B050"/>
                          </a:solidFill>
                          <a:latin typeface="Arial"/>
                        </a:rPr>
                        <a:t>Roast Potatoes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200" b="1" i="0" u="none" strike="noStrike" noProof="0">
                          <a:solidFill>
                            <a:srgbClr val="00B050"/>
                          </a:solidFill>
                          <a:latin typeface="Arial"/>
                        </a:rPr>
                        <a:t>Chips</a:t>
                      </a:r>
                      <a:endParaRPr lang="en-US" sz="1200" b="1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02"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b="0" kern="140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VEGETABLES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9000"/>
                        </a:lnSpc>
                        <a:buNone/>
                      </a:pPr>
                      <a:r>
                        <a:rPr lang="en-GB" sz="1100" b="1" i="0" u="none" strike="noStrike" kern="1400" baseline="0" noProof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kern="1400" noProof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07"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b="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SALAD BAR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ct val="25000"/>
                        </a:spcBef>
                        <a:buNone/>
                      </a:pPr>
                      <a:r>
                        <a:rPr lang="en-GB" sz="1100" b="1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267"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b="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DESERTS</a:t>
                      </a:r>
                    </a:p>
                  </a:txBody>
                  <a:tcPr marL="38205" marR="38205" marT="35267" marB="35267" anchor="ctr">
                    <a:lnL w="12700">
                      <a:solidFill>
                        <a:srgbClr val="FFFFFF"/>
                      </a:solidFill>
                    </a:lnL>
                    <a:lnR w="0">
                      <a:noFill/>
                    </a:lnR>
                    <a:lnT w="28575">
                      <a:solidFill>
                        <a:schemeClr val="bg1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i="0" u="none" strike="noStrike" kern="1400" noProof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Millionaire Crispy Squares</a:t>
                      </a:r>
                      <a:endParaRPr lang="en-US" sz="1100" b="1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5" marR="38205" marT="35267" marB="35267">
                    <a:lnL w="0">
                      <a:noFill/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i="0" u="none" strike="noStrike" kern="1400" noProof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Homemade Chocolate Shortbread</a:t>
                      </a:r>
                      <a:endParaRPr lang="en-US" sz="1100" b="1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5" marR="38205" marT="35267" marB="35267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ct val="25000"/>
                        </a:spcBef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50"/>
                          </a:solidFill>
                          <a:latin typeface="Arial"/>
                        </a:rPr>
                        <a:t>Vanilla Sponge &amp; Chocolate Sauce </a:t>
                      </a:r>
                      <a:endParaRPr lang="en-US" sz="11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5" marR="38205" marT="35267" marB="35267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Homemade Biscuits </a:t>
                      </a:r>
                      <a:endParaRPr lang="en-US" sz="11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5" marR="38205" marT="35267" marB="35267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Fruity Muffin</a:t>
                      </a:r>
                      <a:endParaRPr lang="en-US" sz="1100" b="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38205" marR="38205" marT="35267" marB="35267">
                    <a:lnL w="28575">
                      <a:solidFill>
                        <a:schemeClr val="bg1"/>
                      </a:solidFill>
                    </a:lnL>
                    <a:lnR w="0">
                      <a:noFill/>
                    </a:lnR>
                    <a:lnT w="28575">
                      <a:solidFill>
                        <a:schemeClr val="bg1"/>
                      </a:solidFill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491296"/>
                  </a:ext>
                </a:extLst>
              </a:tr>
            </a:tbl>
          </a:graphicData>
        </a:graphic>
      </p:graphicFrame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4855007" y="5186844"/>
            <a:ext cx="165576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GB" sz="1100" b="1">
              <a:solidFill>
                <a:srgbClr val="CE2878"/>
              </a:solidFill>
            </a:endParaRPr>
          </a:p>
          <a:p>
            <a:pPr algn="ctr"/>
            <a:endParaRPr lang="en-GB" sz="1100" b="1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3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9688" y="830938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112078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6725" y="823620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3112" y="1094686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055" y="1376618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409549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69347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525" y="1693478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3543" y="197725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199877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10" y="2207432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443823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903" y="2423226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00" y="3216425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648" y="2454947"/>
            <a:ext cx="129067" cy="13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407" y="2392813"/>
            <a:ext cx="193014" cy="19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795" y="319264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92" y="3223578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823" y="3181506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68" y="5713350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394" y="5728036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463" y="5747325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617" y="5729454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684" y="5757479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TextBox 149"/>
          <p:cNvSpPr txBox="1"/>
          <p:nvPr/>
        </p:nvSpPr>
        <p:spPr>
          <a:xfrm>
            <a:off x="5198536" y="102040"/>
            <a:ext cx="129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Homemade Dish</a:t>
            </a:r>
          </a:p>
        </p:txBody>
      </p:sp>
      <p:pic>
        <p:nvPicPr>
          <p:cNvPr id="15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570" y="148141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Box 151"/>
          <p:cNvSpPr txBox="1"/>
          <p:nvPr/>
        </p:nvSpPr>
        <p:spPr>
          <a:xfrm>
            <a:off x="5207485" y="324511"/>
            <a:ext cx="150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Celery</a:t>
            </a:r>
          </a:p>
        </p:txBody>
      </p:sp>
      <p:pic>
        <p:nvPicPr>
          <p:cNvPr id="153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966" y="379037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TextBox 153"/>
          <p:cNvSpPr txBox="1"/>
          <p:nvPr/>
        </p:nvSpPr>
        <p:spPr>
          <a:xfrm>
            <a:off x="5207485" y="555871"/>
            <a:ext cx="183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Cereals Containing Gluten </a:t>
            </a:r>
          </a:p>
        </p:txBody>
      </p:sp>
      <p:pic>
        <p:nvPicPr>
          <p:cNvPr id="15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966" y="60632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" name="TextBox 156"/>
          <p:cNvSpPr txBox="1"/>
          <p:nvPr/>
        </p:nvSpPr>
        <p:spPr>
          <a:xfrm>
            <a:off x="5226274" y="785619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Crustaceans</a:t>
            </a:r>
          </a:p>
        </p:txBody>
      </p:sp>
      <p:pic>
        <p:nvPicPr>
          <p:cNvPr id="158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87" y="835792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5240297" y="1001306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Eggs</a:t>
            </a:r>
          </a:p>
        </p:txBody>
      </p:sp>
      <p:pic>
        <p:nvPicPr>
          <p:cNvPr id="16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379" y="1054499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TextBox 160"/>
          <p:cNvSpPr txBox="1"/>
          <p:nvPr/>
        </p:nvSpPr>
        <p:spPr>
          <a:xfrm>
            <a:off x="5240297" y="1238118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Fish</a:t>
            </a:r>
          </a:p>
        </p:txBody>
      </p:sp>
      <p:pic>
        <p:nvPicPr>
          <p:cNvPr id="162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721" y="1284260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" name="TextBox 162"/>
          <p:cNvSpPr txBox="1"/>
          <p:nvPr/>
        </p:nvSpPr>
        <p:spPr>
          <a:xfrm>
            <a:off x="7161207" y="65044"/>
            <a:ext cx="111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err="1"/>
              <a:t>Lupin</a:t>
            </a:r>
            <a:endParaRPr lang="en-GB" sz="1200" b="1"/>
          </a:p>
        </p:txBody>
      </p:sp>
      <p:pic>
        <p:nvPicPr>
          <p:cNvPr id="164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463" y="123071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TextBox 164"/>
          <p:cNvSpPr txBox="1"/>
          <p:nvPr/>
        </p:nvSpPr>
        <p:spPr>
          <a:xfrm>
            <a:off x="7161207" y="295151"/>
            <a:ext cx="111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Milk-Dairy</a:t>
            </a:r>
          </a:p>
        </p:txBody>
      </p:sp>
      <p:pic>
        <p:nvPicPr>
          <p:cNvPr id="16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58" y="34204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TextBox 166"/>
          <p:cNvSpPr txBox="1"/>
          <p:nvPr/>
        </p:nvSpPr>
        <p:spPr>
          <a:xfrm>
            <a:off x="7130501" y="540180"/>
            <a:ext cx="112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 Molluscs</a:t>
            </a:r>
          </a:p>
        </p:txBody>
      </p:sp>
      <p:pic>
        <p:nvPicPr>
          <p:cNvPr id="168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86" y="593816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TextBox 168"/>
          <p:cNvSpPr txBox="1"/>
          <p:nvPr/>
        </p:nvSpPr>
        <p:spPr>
          <a:xfrm>
            <a:off x="7119747" y="755573"/>
            <a:ext cx="1118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 Mustard</a:t>
            </a:r>
          </a:p>
        </p:txBody>
      </p:sp>
      <p:pic>
        <p:nvPicPr>
          <p:cNvPr id="170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86" y="830114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7165010" y="974322"/>
            <a:ext cx="116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Nuts</a:t>
            </a:r>
          </a:p>
        </p:txBody>
      </p:sp>
      <p:pic>
        <p:nvPicPr>
          <p:cNvPr id="172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56" y="1058870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TextBox 172"/>
          <p:cNvSpPr txBox="1"/>
          <p:nvPr/>
        </p:nvSpPr>
        <p:spPr>
          <a:xfrm>
            <a:off x="7165010" y="1181891"/>
            <a:ext cx="113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Peanuts</a:t>
            </a:r>
          </a:p>
        </p:txBody>
      </p:sp>
      <p:pic>
        <p:nvPicPr>
          <p:cNvPr id="174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55" y="1272981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" name="TextBox 174"/>
          <p:cNvSpPr txBox="1"/>
          <p:nvPr/>
        </p:nvSpPr>
        <p:spPr>
          <a:xfrm>
            <a:off x="8301797" y="90444"/>
            <a:ext cx="120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Sesame Seeds</a:t>
            </a:r>
          </a:p>
        </p:txBody>
      </p:sp>
      <p:pic>
        <p:nvPicPr>
          <p:cNvPr id="176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61" y="125557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" name="TextBox 176"/>
          <p:cNvSpPr txBox="1"/>
          <p:nvPr/>
        </p:nvSpPr>
        <p:spPr>
          <a:xfrm>
            <a:off x="8286166" y="345323"/>
            <a:ext cx="119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Soya</a:t>
            </a:r>
          </a:p>
        </p:txBody>
      </p:sp>
      <p:pic>
        <p:nvPicPr>
          <p:cNvPr id="178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61" y="411976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" name="TextBox 178"/>
          <p:cNvSpPr txBox="1"/>
          <p:nvPr/>
        </p:nvSpPr>
        <p:spPr>
          <a:xfrm>
            <a:off x="8294118" y="561650"/>
            <a:ext cx="132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Sulphur Dioxide</a:t>
            </a:r>
          </a:p>
        </p:txBody>
      </p:sp>
      <p:pic>
        <p:nvPicPr>
          <p:cNvPr id="180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61" y="622322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63" y="2677125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951" y="1949355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29" y="321722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914" y="3209240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907" y="2450907"/>
            <a:ext cx="138196" cy="14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381" y="2395884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88" y="318658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105" y="3185266"/>
            <a:ext cx="167458" cy="17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475" y="3177725"/>
            <a:ext cx="176651" cy="17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840" y="3186183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482" y="572204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81" y="572523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895" y="2450907"/>
            <a:ext cx="141860" cy="14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394" y="5756775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07" y="5738185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75" y="2450525"/>
            <a:ext cx="133092" cy="13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200" y="3230666"/>
            <a:ext cx="179129" cy="18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530" y="3226989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438" y="3217228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070" y="3189408"/>
            <a:ext cx="166400" cy="16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270" y="574737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517" y="5742424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966" y="5748096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494" y="574737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357" y="5753014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327" y="320134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340" y="3199736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34" y="3184703"/>
            <a:ext cx="182023" cy="18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logo with a tree&#10;&#10;AI-generated content may be incorrect.">
            <a:extLst>
              <a:ext uri="{FF2B5EF4-FFF2-40B4-BE49-F238E27FC236}">
                <a16:creationId xmlns:a16="http://schemas.microsoft.com/office/drawing/2014/main" id="{71A5BEE9-9BBB-0266-3930-41A03B172DD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68294" y="157483"/>
            <a:ext cx="1554269" cy="11763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654A4A4-119B-6513-CDFD-DF5025B6B266}"/>
              </a:ext>
            </a:extLst>
          </p:cNvPr>
          <p:cNvSpPr txBox="1"/>
          <p:nvPr/>
        </p:nvSpPr>
        <p:spPr>
          <a:xfrm>
            <a:off x="2112928" y="223194"/>
            <a:ext cx="283703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GB" sz="2000" baseline="0">
                <a:solidFill>
                  <a:srgbClr val="00B050"/>
                </a:solidFill>
                <a:latin typeface="Impact"/>
                <a:ea typeface="Segoe UI"/>
                <a:cs typeface="Segoe UI"/>
              </a:rPr>
              <a:t>ACOMB FIRST SCHOOL </a:t>
            </a:r>
            <a:r>
              <a:rPr lang="en-US" sz="2000">
                <a:solidFill>
                  <a:srgbClr val="00B050"/>
                </a:solidFill>
                <a:latin typeface="Impact"/>
                <a:ea typeface="Segoe UI"/>
                <a:cs typeface="Segoe UI"/>
              </a:rPr>
              <a:t>​</a:t>
            </a:r>
          </a:p>
          <a:p>
            <a:r>
              <a:rPr lang="en-GB" sz="2000" baseline="0">
                <a:solidFill>
                  <a:srgbClr val="00B050"/>
                </a:solidFill>
                <a:latin typeface="Impact"/>
                <a:ea typeface="Segoe UI"/>
                <a:cs typeface="Segoe UI"/>
              </a:rPr>
              <a:t>WINTER MENU </a:t>
            </a:r>
            <a:endParaRPr lang="en-GB">
              <a:solidFill>
                <a:srgbClr val="00B050"/>
              </a:solidFill>
              <a:latin typeface="Calibri"/>
              <a:ea typeface="Calibri"/>
              <a:cs typeface="Calibri"/>
            </a:endParaRPr>
          </a:p>
          <a:p>
            <a:r>
              <a:rPr lang="en-GB" sz="2000" baseline="0">
                <a:solidFill>
                  <a:srgbClr val="00B050"/>
                </a:solidFill>
                <a:latin typeface="Impact"/>
                <a:ea typeface="Segoe UI"/>
                <a:cs typeface="Segoe UI"/>
              </a:rPr>
              <a:t>2024/2025</a:t>
            </a:r>
            <a:endParaRPr lang="en-GB">
              <a:solidFill>
                <a:srgbClr val="00B050"/>
              </a:solidFill>
              <a:ea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A771B6-0E73-60D6-632C-68BEF3FC0C81}"/>
              </a:ext>
            </a:extLst>
          </p:cNvPr>
          <p:cNvSpPr txBox="1"/>
          <p:nvPr/>
        </p:nvSpPr>
        <p:spPr>
          <a:xfrm>
            <a:off x="1715340" y="5970060"/>
            <a:ext cx="702124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solidFill>
                  <a:srgbClr val="008000"/>
                </a:solidFill>
              </a:rPr>
              <a:t>Fresh Fruit and a selection of Breads are always available daily. </a:t>
            </a:r>
            <a:r>
              <a:rPr lang="en-US">
                <a:solidFill>
                  <a:srgbClr val="008000"/>
                </a:solidFill>
              </a:rPr>
              <a:t>​</a:t>
            </a:r>
          </a:p>
          <a:p>
            <a:pPr algn="ctr"/>
            <a:r>
              <a:rPr lang="en-GB" b="1"/>
              <a:t>Drinking Water is Available Daily on the Dining Room Tables ​</a:t>
            </a:r>
            <a:endParaRPr lang="en-GB" b="1">
              <a:ea typeface="Calibri"/>
              <a:cs typeface="Calibri"/>
            </a:endParaRPr>
          </a:p>
          <a:p>
            <a:pPr algn="ctr"/>
            <a:r>
              <a:rPr lang="en-GB" b="1">
                <a:solidFill>
                  <a:srgbClr val="FF0000"/>
                </a:solidFill>
              </a:rPr>
              <a:t>Menus are Subject to Change </a:t>
            </a:r>
            <a:endParaRPr lang="en-GB" b="1">
              <a:solidFill>
                <a:srgbClr val="FF0000"/>
              </a:solidFill>
              <a:ea typeface="Calibri"/>
              <a:cs typeface="Calibri"/>
            </a:endParaRPr>
          </a:p>
        </p:txBody>
      </p:sp>
      <p:pic>
        <p:nvPicPr>
          <p:cNvPr id="2" name="Picture 23" descr="C:\Users\Karen.Dickinson\AppData\Local\Microsoft\Windows\Temporary Internet Files\Content.Outlook\5TACJGBN\047 fish.bmp">
            <a:extLst>
              <a:ext uri="{FF2B5EF4-FFF2-40B4-BE49-F238E27FC236}">
                <a16:creationId xmlns:a16="http://schemas.microsoft.com/office/drawing/2014/main" id="{D2C56D5C-81AA-0AE5-3FD3-2F32092E7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204" y="3196927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3" descr="C:\Users\Karen.Dickinson\AppData\Local\Microsoft\Windows\Temporary Internet Files\Content.Outlook\5TACJGBN\047 soybeans.bmp">
            <a:extLst>
              <a:ext uri="{FF2B5EF4-FFF2-40B4-BE49-F238E27FC236}">
                <a16:creationId xmlns:a16="http://schemas.microsoft.com/office/drawing/2014/main" id="{91CFB0F0-736B-F603-80DC-7A9745146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515" y="3216795"/>
            <a:ext cx="185375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2" descr="C:\Users\Karen.Dickinson\AppData\Local\Microsoft\Windows\Temporary Internet Files\Content.Outlook\5TACJGBN\047 cereals.bmp">
            <a:extLst>
              <a:ext uri="{FF2B5EF4-FFF2-40B4-BE49-F238E27FC236}">
                <a16:creationId xmlns:a16="http://schemas.microsoft.com/office/drawing/2014/main" id="{5995DF9C-B356-7232-71EA-A6D78478D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537" y="574296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4" descr="C:\Users\Karen.Dickinson\AppData\Local\Microsoft\Windows\Temporary Internet Files\Content.Outlook\5TACJGBN\047 milk.bmp">
            <a:extLst>
              <a:ext uri="{FF2B5EF4-FFF2-40B4-BE49-F238E27FC236}">
                <a16:creationId xmlns:a16="http://schemas.microsoft.com/office/drawing/2014/main" id="{C4BA977F-29DA-0E5D-9388-CEFF32CD0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69" y="5756775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4" descr="C:\Users\Karen.Dickinson\AppData\Local\Microsoft\Windows\Temporary Internet Files\Content.Outlook\5TACJGBN\047 milk.bmp">
            <a:extLst>
              <a:ext uri="{FF2B5EF4-FFF2-40B4-BE49-F238E27FC236}">
                <a16:creationId xmlns:a16="http://schemas.microsoft.com/office/drawing/2014/main" id="{F7BC3B1B-21C5-D716-B17E-B91F7F7C9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875" y="5745869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3" descr="C:\Users\Karen.Dickinson\AppData\Local\Microsoft\Windows\Temporary Internet Files\Content.Outlook\5TACJGBN\047 soybeans.bmp">
            <a:extLst>
              <a:ext uri="{FF2B5EF4-FFF2-40B4-BE49-F238E27FC236}">
                <a16:creationId xmlns:a16="http://schemas.microsoft.com/office/drawing/2014/main" id="{0F98E84B-0F64-EE22-2F14-8A1335E94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369" y="5767518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84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2153860" y="149237"/>
            <a:ext cx="282657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2000">
                <a:solidFill>
                  <a:srgbClr val="7030A0"/>
                </a:solidFill>
                <a:latin typeface="Impact"/>
                <a:ea typeface="ヒラギノ角ゴ Pro W3"/>
              </a:rPr>
              <a:t>ACOMB FIRST SCHOOL </a:t>
            </a:r>
            <a:r>
              <a:rPr lang="en-US" sz="2000">
                <a:solidFill>
                  <a:srgbClr val="7030A0"/>
                </a:solidFill>
                <a:latin typeface="Impact"/>
                <a:ea typeface="ヒラギノ角ゴ Pro W3"/>
              </a:rPr>
              <a:t> </a:t>
            </a:r>
          </a:p>
          <a:p>
            <a:r>
              <a:rPr lang="en-GB" sz="2000">
                <a:solidFill>
                  <a:srgbClr val="7030A0"/>
                </a:solidFill>
                <a:latin typeface="Impact"/>
                <a:ea typeface="ヒラギノ角ゴ Pro W3"/>
              </a:rPr>
              <a:t>WINTER MENU </a:t>
            </a:r>
          </a:p>
          <a:p>
            <a:r>
              <a:rPr lang="en-GB" sz="2000">
                <a:solidFill>
                  <a:srgbClr val="7030A0"/>
                </a:solidFill>
                <a:latin typeface="Impact"/>
                <a:ea typeface="ヒラギノ角ゴ Pro W3"/>
              </a:rPr>
              <a:t>2024/2025</a:t>
            </a:r>
            <a:endParaRPr lang="en-GB">
              <a:solidFill>
                <a:srgbClr val="7030A0"/>
              </a:solidFill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247416"/>
              </p:ext>
            </p:extLst>
          </p:nvPr>
        </p:nvGraphicFramePr>
        <p:xfrm>
          <a:off x="296458" y="1462388"/>
          <a:ext cx="9433048" cy="4599286"/>
        </p:xfrm>
        <a:graphic>
          <a:graphicData uri="http://schemas.openxmlformats.org/drawingml/2006/table">
            <a:tbl>
              <a:tblPr/>
              <a:tblGrid>
                <a:gridCol w="109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WEEK 3</a:t>
                      </a:r>
                      <a:endParaRPr lang="en-GB" sz="2000" b="0" kern="1400">
                        <a:solidFill>
                          <a:srgbClr val="000000"/>
                        </a:solidFill>
                        <a:effectLst/>
                        <a:latin typeface="Impact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>
                        <a:solidFill>
                          <a:srgbClr val="000000"/>
                        </a:solidFill>
                        <a:effectLst/>
                        <a:latin typeface="Impact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>
                        <a:solidFill>
                          <a:srgbClr val="000000"/>
                        </a:solidFill>
                        <a:effectLst/>
                        <a:latin typeface="Impac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>
                        <a:solidFill>
                          <a:srgbClr val="000000"/>
                        </a:solidFill>
                        <a:effectLst/>
                        <a:latin typeface="Impac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>
                        <a:solidFill>
                          <a:srgbClr val="000000"/>
                        </a:solidFill>
                        <a:effectLst/>
                        <a:latin typeface="Impac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>
                        <a:solidFill>
                          <a:srgbClr val="000000"/>
                        </a:solidFill>
                        <a:effectLst/>
                        <a:latin typeface="Impac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387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>
                          <a:solidFill>
                            <a:srgbClr val="7030A0"/>
                          </a:solidFill>
                          <a:effectLst/>
                        </a:rPr>
                        <a:t> Meat Balls In Tomato &amp; Basil </a:t>
                      </a: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Sauce 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 Veggie Meatballs in </a:t>
                      </a:r>
                      <a:r>
                        <a:rPr lang="en-GB" sz="1200" b="1" i="0" u="none" strike="noStrike" kern="1400" noProof="0">
                          <a:solidFill>
                            <a:srgbClr val="7030A0"/>
                          </a:solidFill>
                          <a:effectLst/>
                        </a:rPr>
                        <a:t>Tomato &amp; Basil Sauce </a:t>
                      </a:r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200" b="1" i="0" u="none" strike="noStrike" kern="1400" noProof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 Tuna Mozzarella Melt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Mozzarella Melt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b="1" kern="1400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Chicken Curry of the Day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200" b="1" i="0" u="none" strike="noStrike" kern="1400" noProof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Quorn Curry of the Day</a:t>
                      </a:r>
                      <a:endParaRPr lang="en-GB" b="1" dirty="0">
                        <a:solidFill>
                          <a:srgbClr val="7030A0"/>
                        </a:solidFill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200" b="1" i="0" u="none" strike="noStrike" kern="1400" noProof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Oven Baked Sausages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200" b="1" i="0" u="none" strike="noStrike" kern="1400" noProof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Quorn Sausages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Chicken Nuggets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200" b="1" i="0" u="none" strike="noStrike" kern="1400" noProof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Quorn Nuggets 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22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POTATOES PASTA </a:t>
                      </a:r>
                      <a:endParaRPr lang="en-US" sz="1400">
                        <a:latin typeface="Impact"/>
                      </a:endParaRP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RICE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i="0" u="none" strike="noStrike" kern="1400" noProof="0" dirty="0">
                          <a:solidFill>
                            <a:srgbClr val="7030A0"/>
                          </a:solidFill>
                          <a:effectLst/>
                        </a:rPr>
                        <a:t>Pasta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 dirty="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Roast Potatoes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 dirty="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Wholegrain Rice</a:t>
                      </a:r>
                    </a:p>
                    <a:p>
                      <a:pPr marR="0"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 dirty="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Nann Bread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 dirty="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Creamed Potatoes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Chips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0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VEGETABLES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Vegetables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2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SALAD BAR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Seasonal Salad</a:t>
                      </a:r>
                    </a:p>
                  </a:txBody>
                  <a:tcPr marL="38206" marR="38206" marT="35267" marB="3526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674"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400" kern="140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DESERTS</a:t>
                      </a:r>
                    </a:p>
                  </a:txBody>
                  <a:tcPr marL="38205" marR="38205" marT="35267" marB="35267" anchor="ctr">
                    <a:lnL w="12700">
                      <a:solidFill>
                        <a:srgbClr val="FFFFFF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Apple Crumble With Custard</a:t>
                      </a:r>
                    </a:p>
                  </a:txBody>
                  <a:tcPr marL="38205" marR="38205" marT="35267" marB="35267" anchor="ctr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Chocolate and Banana Marble Cake</a:t>
                      </a:r>
                    </a:p>
                  </a:txBody>
                  <a:tcPr marL="38205" marR="38205" marT="35267" marB="35267" anchor="ctr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Homemade Biscuit</a:t>
                      </a:r>
                    </a:p>
                  </a:txBody>
                  <a:tcPr marL="38205" marR="38205" marT="35267" marB="35267" anchor="ctr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Chocolate Brownie</a:t>
                      </a:r>
                    </a:p>
                  </a:txBody>
                  <a:tcPr marL="38205" marR="38205" marT="35267" marB="35267" anchor="ctr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kern="1400" dirty="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Frozen Yoghurt</a:t>
                      </a:r>
                    </a:p>
                  </a:txBody>
                  <a:tcPr marL="38205" marR="38205" marT="35267" marB="35267" anchor="ctr">
                    <a:lnL w="28575">
                      <a:solidFill>
                        <a:schemeClr val="bg1"/>
                      </a:solidFill>
                    </a:lnL>
                    <a:lnR w="28575">
                      <a:solidFill>
                        <a:schemeClr val="bg1"/>
                      </a:solidFill>
                    </a:lnR>
                    <a:lnT w="28575">
                      <a:solidFill>
                        <a:schemeClr val="bg1"/>
                      </a:solidFill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492687"/>
                  </a:ext>
                </a:extLst>
              </a:tr>
            </a:tbl>
          </a:graphicData>
        </a:graphic>
      </p:graphicFrame>
      <p:pic>
        <p:nvPicPr>
          <p:cNvPr id="67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04" y="2416914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04" y="2194364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647" y="1930403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647" y="1709941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3538" y="1429521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324" y="1181914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7404" y="921928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324" y="626061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443823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199877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3543" y="197725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69347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409549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9688" y="830938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2620" y="1112159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287" y="3168621"/>
            <a:ext cx="150460" cy="15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318" y="2636603"/>
            <a:ext cx="159429" cy="16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354" y="3180378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080" y="2599417"/>
            <a:ext cx="172798" cy="17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436" y="579059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413" y="5810130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785" y="5810258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620" y="579059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/>
          <p:cNvSpPr txBox="1"/>
          <p:nvPr/>
        </p:nvSpPr>
        <p:spPr>
          <a:xfrm>
            <a:off x="5198536" y="102040"/>
            <a:ext cx="129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Homemade Dish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207485" y="324511"/>
            <a:ext cx="150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Celery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207485" y="555871"/>
            <a:ext cx="183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Cereals Containing Gluten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226274" y="785619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Crustaceans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240297" y="1001306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Eggs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5240297" y="1238118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Fish</a:t>
            </a:r>
          </a:p>
        </p:txBody>
      </p:sp>
      <p:pic>
        <p:nvPicPr>
          <p:cNvPr id="15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725" y="151785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639" y="388537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820" y="643929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426" y="843909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21" y="1067044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4" y="1300776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7161207" y="65044"/>
            <a:ext cx="111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err="1"/>
              <a:t>Lupin</a:t>
            </a:r>
            <a:endParaRPr lang="en-GB" sz="1200" b="1"/>
          </a:p>
        </p:txBody>
      </p:sp>
      <p:pic>
        <p:nvPicPr>
          <p:cNvPr id="160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820" y="123071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TextBox 160"/>
          <p:cNvSpPr txBox="1"/>
          <p:nvPr/>
        </p:nvSpPr>
        <p:spPr>
          <a:xfrm>
            <a:off x="7161207" y="295151"/>
            <a:ext cx="111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Milk-Dairy</a:t>
            </a:r>
          </a:p>
        </p:txBody>
      </p:sp>
      <p:pic>
        <p:nvPicPr>
          <p:cNvPr id="16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162" y="33658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" name="TextBox 162"/>
          <p:cNvSpPr txBox="1"/>
          <p:nvPr/>
        </p:nvSpPr>
        <p:spPr>
          <a:xfrm>
            <a:off x="7130501" y="540180"/>
            <a:ext cx="112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 Molluscs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119747" y="755573"/>
            <a:ext cx="1118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 Mustard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7165010" y="974322"/>
            <a:ext cx="116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Nuts</a:t>
            </a:r>
          </a:p>
        </p:txBody>
      </p:sp>
      <p:pic>
        <p:nvPicPr>
          <p:cNvPr id="166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868" y="607108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672" y="830938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672" y="1042233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TextBox 168"/>
          <p:cNvSpPr txBox="1"/>
          <p:nvPr/>
        </p:nvSpPr>
        <p:spPr>
          <a:xfrm>
            <a:off x="7165010" y="1181891"/>
            <a:ext cx="113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Peanuts</a:t>
            </a:r>
          </a:p>
        </p:txBody>
      </p:sp>
      <p:pic>
        <p:nvPicPr>
          <p:cNvPr id="170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79" y="1256286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8294118" y="561650"/>
            <a:ext cx="132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Sulphur Dioxide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301797" y="90444"/>
            <a:ext cx="120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Sesame Seeds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8286166" y="345323"/>
            <a:ext cx="119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Soya</a:t>
            </a:r>
          </a:p>
        </p:txBody>
      </p:sp>
      <p:pic>
        <p:nvPicPr>
          <p:cNvPr id="174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957" y="126521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79" y="396692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165" y="626061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37" y="3159223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942" y="2514735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029" y="581882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39" y="5820279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428" y="3167157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943" y="3179778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47" y="2639376"/>
            <a:ext cx="159429" cy="15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467" y="2639376"/>
            <a:ext cx="156605" cy="1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51" y="2531654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84" y="581882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195" y="5820279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841" y="5790593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295" y="317470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853" y="3162757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264" y="3969102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036" y="261598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64" y="2614687"/>
            <a:ext cx="172856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471" y="2758170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581" y="3159223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211" y="2755725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72" y="579059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18" y="4045796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067" y="5790592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241" y="2622207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51" y="3167001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442" y="3151520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206" y="2777683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138" y="5800742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220" y="5818828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logo with a tree&#10;&#10;AI-generated content may be incorrect.">
            <a:extLst>
              <a:ext uri="{FF2B5EF4-FFF2-40B4-BE49-F238E27FC236}">
                <a16:creationId xmlns:a16="http://schemas.microsoft.com/office/drawing/2014/main" id="{D15A6DB6-EB93-A08A-6F48-B502E7514B4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68294" y="157483"/>
            <a:ext cx="1554269" cy="11763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9F322B-5D3C-8197-0CC7-E795F6891313}"/>
              </a:ext>
            </a:extLst>
          </p:cNvPr>
          <p:cNvSpPr txBox="1"/>
          <p:nvPr/>
        </p:nvSpPr>
        <p:spPr>
          <a:xfrm rot="-10800000" flipV="1">
            <a:off x="1596230" y="5990239"/>
            <a:ext cx="688228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Fresh Fruit and a selection of Breads are always available daily. </a:t>
            </a:r>
            <a:r>
              <a:rPr lang="en-US" b="1" dirty="0">
                <a:solidFill>
                  <a:srgbClr val="7030A0"/>
                </a:solidFill>
              </a:rPr>
              <a:t>​​</a:t>
            </a:r>
          </a:p>
          <a:p>
            <a:pPr algn="ctr"/>
            <a:r>
              <a:rPr lang="en-GB" b="1" dirty="0"/>
              <a:t>Drinking Water is Available Daily on the Dining Room Tables </a:t>
            </a:r>
            <a:r>
              <a:rPr lang="en-GB" dirty="0"/>
              <a:t>​​</a:t>
            </a:r>
            <a:endParaRPr lang="en-GB" dirty="0">
              <a:ea typeface="Calibri"/>
              <a:cs typeface="Calibri"/>
            </a:endParaRPr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Menus are Subject to Change </a:t>
            </a:r>
            <a:endParaRPr lang="en-GB" b="1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pic>
        <p:nvPicPr>
          <p:cNvPr id="2" name="Picture 28" descr="C:\Users\Karen.Dickinson\AppData\Local\Microsoft\Windows\Temporary Internet Files\Content.Outlook\5TACJGBN\047 mustard.bmp">
            <a:extLst>
              <a:ext uri="{FF2B5EF4-FFF2-40B4-BE49-F238E27FC236}">
                <a16:creationId xmlns:a16="http://schemas.microsoft.com/office/drawing/2014/main" id="{3789C9CF-FC87-0DBF-466E-2CB8F33B9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173" y="2632350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5" descr="C:\Users\Karen.Dickinson\AppData\Local\Microsoft\Windows\Temporary Internet Files\Content.Outlook\5TACJGBN\047 celery.bmp">
            <a:extLst>
              <a:ext uri="{FF2B5EF4-FFF2-40B4-BE49-F238E27FC236}">
                <a16:creationId xmlns:a16="http://schemas.microsoft.com/office/drawing/2014/main" id="{75CBBF57-C2CD-972B-D260-A1E1F9632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912" y="2630360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3" descr="C:\Users\Karen.Dickinson\AppData\Local\Microsoft\Windows\Temporary Internet Files\Content.Outlook\5TACJGBN\047 soybeans.bmp">
            <a:extLst>
              <a:ext uri="{FF2B5EF4-FFF2-40B4-BE49-F238E27FC236}">
                <a16:creationId xmlns:a16="http://schemas.microsoft.com/office/drawing/2014/main" id="{22384F27-8ECD-8046-B6EB-CCCCF5E65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176" y="5824986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2" descr="C:\Users\Karen.Dickinson\AppData\Local\Microsoft\Windows\Temporary Internet Files\Content.Outlook\5TACJGBN\047 cereals.bmp">
            <a:extLst>
              <a:ext uri="{FF2B5EF4-FFF2-40B4-BE49-F238E27FC236}">
                <a16:creationId xmlns:a16="http://schemas.microsoft.com/office/drawing/2014/main" id="{69B08FCB-AD30-AAFD-2BAF-77FEE2B96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290" y="5790593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0" descr="C:\Users\Karen.Dickinson\AppData\Local\Microsoft\Windows\Temporary Internet Files\Content.Outlook\5TACJGBN\047 eggs.bmp">
            <a:extLst>
              <a:ext uri="{FF2B5EF4-FFF2-40B4-BE49-F238E27FC236}">
                <a16:creationId xmlns:a16="http://schemas.microsoft.com/office/drawing/2014/main" id="{D9B7FAF4-83DA-D739-A38C-744AB9F2C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887" y="5790424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3" descr="C:\Users\Karen.Dickinson\AppData\Local\Microsoft\Windows\Temporary Internet Files\Content.Outlook\5TACJGBN\047 soybeans.bmp">
            <a:extLst>
              <a:ext uri="{FF2B5EF4-FFF2-40B4-BE49-F238E27FC236}">
                <a16:creationId xmlns:a16="http://schemas.microsoft.com/office/drawing/2014/main" id="{24AF88FB-065C-3615-10BB-51DD059B6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118" y="5816210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3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18ec15-e105-4a2d-8d61-1b82b52e01db">
      <Terms xmlns="http://schemas.microsoft.com/office/infopath/2007/PartnerControls"/>
    </lcf76f155ced4ddcb4097134ff3c332f>
    <TaxCatchAll xmlns="5463e1ec-1b19-4653-920e-8e0a1cb9f16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E1FA591FBEA4458AB8F8C125FA517F" ma:contentTypeVersion="15" ma:contentTypeDescription="Create a new document." ma:contentTypeScope="" ma:versionID="9dd04b628d7175a7225d3e7da0b4693a">
  <xsd:schema xmlns:xsd="http://www.w3.org/2001/XMLSchema" xmlns:xs="http://www.w3.org/2001/XMLSchema" xmlns:p="http://schemas.microsoft.com/office/2006/metadata/properties" xmlns:ns2="c618ec15-e105-4a2d-8d61-1b82b52e01db" xmlns:ns3="5463e1ec-1b19-4653-920e-8e0a1cb9f16e" targetNamespace="http://schemas.microsoft.com/office/2006/metadata/properties" ma:root="true" ma:fieldsID="9b1d95bc81222b0a5a17807c7c60c167" ns2:_="" ns3:_="">
    <xsd:import namespace="c618ec15-e105-4a2d-8d61-1b82b52e01db"/>
    <xsd:import namespace="5463e1ec-1b19-4653-920e-8e0a1cb9f1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18ec15-e105-4a2d-8d61-1b82b52e0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d842b64-b1f6-4448-b00e-e644affff4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3e1ec-1b19-4653-920e-8e0a1cb9f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f8870b09-715b-496e-bf7c-9bfbb6cfacda}" ma:internalName="TaxCatchAll" ma:showField="CatchAllData" ma:web="5463e1ec-1b19-4653-920e-8e0a1cb9f1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266647-D906-44C5-A643-24BB02300832}">
  <ds:schemaRefs>
    <ds:schemaRef ds:uri="http://schemas.openxmlformats.org/package/2006/metadata/core-properties"/>
    <ds:schemaRef ds:uri="5463e1ec-1b19-4653-920e-8e0a1cb9f16e"/>
    <ds:schemaRef ds:uri="http://purl.org/dc/terms/"/>
    <ds:schemaRef ds:uri="http://purl.org/dc/elements/1.1/"/>
    <ds:schemaRef ds:uri="http://schemas.microsoft.com/office/2006/metadata/properties"/>
    <ds:schemaRef ds:uri="c618ec15-e105-4a2d-8d61-1b82b52e01db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13FB084-6BC3-4886-9A53-D30D5F3B7FEF}">
  <ds:schemaRefs>
    <ds:schemaRef ds:uri="5463e1ec-1b19-4653-920e-8e0a1cb9f16e"/>
    <ds:schemaRef ds:uri="c618ec15-e105-4a2d-8d61-1b82b52e01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B40C524-70D1-4B75-83A1-8FCD277F95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467</Words>
  <Application>Microsoft Office PowerPoint</Application>
  <PresentationFormat>A4 Paper (210x297 mm)</PresentationFormat>
  <Paragraphs>199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Impact</vt:lpstr>
      <vt:lpstr>Segoe UI</vt:lpstr>
      <vt:lpstr>ヒラギノ角ゴ Pro W3</vt:lpstr>
      <vt:lpstr>Office Theme</vt:lpstr>
      <vt:lpstr>PowerPoint Presentation</vt:lpstr>
      <vt:lpstr>PowerPoint Presentation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McGrath, Natalie</dc:creator>
  <cp:lastModifiedBy>Yvonne Collingwood</cp:lastModifiedBy>
  <cp:revision>14</cp:revision>
  <cp:lastPrinted>2015-03-16T13:52:58Z</cp:lastPrinted>
  <dcterms:created xsi:type="dcterms:W3CDTF">2013-06-05T12:47:07Z</dcterms:created>
  <dcterms:modified xsi:type="dcterms:W3CDTF">2025-03-03T11:47:10Z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0x01010094E1FA591FBEA4458AB8F8C125FA517F</vt:lpwstr>
  </property>
  <property fmtid="{D5CDD505-2E9C-101B-9397-08002B2CF9AE}" pid="3" name="Order">
    <vt:r8>700</vt:r8>
  </property>
  <property fmtid="{D5CDD505-2E9C-101B-9397-08002B2CF9AE}" pid="4" name="ComplianceAssetId">
    <vt:lpwstr/>
  </property>
  <property fmtid="{D5CDD505-2E9C-101B-9397-08002B2CF9AE}" pid="5" name="MediaServiceImageTags">
    <vt:lpwstr/>
  </property>
</Properties>
</file>